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0c4e15e5a294458dbc476a3766a66f73/carport-und-wohnhaus-gestalterisch-abstimmen-91f2442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im Mehrfamilienhaus: Reihenhaus, Wohnanlage und Tiefgaragendecke</a:t>
            </a:r>
          </a:p>
        </p:txBody>
      </p:sp>
      <p:sp>
        <p:nvSpPr>
          <p:cNvPr id="3" name="Content Placeholder 2"/>
          <p:cNvSpPr>
            <a:spLocks noGrp="1"/>
          </p:cNvSpPr>
          <p:nvPr>
            <p:ph idx="1"/>
          </p:nvPr>
        </p:nvSpPr>
        <p:spPr/>
        <p:txBody>
          <a:bodyPr/>
          <a:lstStyle/>
          <a:p>
            <a:r>
              <a:t>Ein Carport am Einfamilienhaus wirft vor allem Standort-, Maß- und Baurechtsfragen auf. Sobald ein Reihenhaus, eine Wohnanlage oder die Decke einer Tiefgarage beteiligt ist, kommen zusätzliche Ebenen hinzu: gemeinsame Zufahrten, geteilte Grundstücksflächen, Vereinbarungen mit der Eigentümergemeinschaft und die Tragfähigkeit vorhandener Bausubstanz. Diese Folienvorlage bündelt die Fragen, die in diesem Kontext regelmäßig auftauchen, und liefert Sprechhinweise für Bauherren, die das Vorhaben ohne eigene Bauleitung gegenüber Nachbarn, Hausverwaltung und Fachbetrieben vertreten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Warum Mehrfamilienhaus und Tiefgaragendecke eigene Regeln brauchen</a:t>
            </a:r>
          </a:p>
        </p:txBody>
      </p:sp>
      <p:sp>
        <p:nvSpPr>
          <p:cNvPr id="3" name="Content Placeholder 2"/>
          <p:cNvSpPr>
            <a:spLocks noGrp="1"/>
          </p:cNvSpPr>
          <p:nvPr>
            <p:ph idx="1"/>
          </p:nvPr>
        </p:nvSpPr>
        <p:spPr/>
        <p:txBody>
          <a:bodyPr/>
          <a:lstStyle/>
          <a:p>
            <a:pPr>
              <a:defRPr sz="1800"/>
            </a:pPr>
            <a:r>
              <a:t>Anders als am Einfamilienhaus ist die Stellplatzfrage in einer Wohnanlage an mehrere Beteiligte gebunden. Die Zufahrt wird gemeinsam genutzt, die Grundstücksfläche gehört der Gemeinschaft oder mehreren Eigentümern, und bauliche Eingriffe am Gemeinschaftseigentum berühren das Wohnungseigentumsgesetz. Wer auf der Decke einer Tiefgarage plant, betritt zudem den Lastbereich eines bestehenden Bauwerks, dessen Tragfähigkeit nicht aus dem Katalog eines Carportherstellers abgeleitet werden kann. Halten Sie diese drei Ausgangspunkte vor dem ersten Gespräch fest: gemeinsame Erschließung, geteiltes Eigentum, bestehende Bausubstanz. Nur so lässt sich 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Warum Mehrfamilienhaus und Tiefgaragendecke eigene Regeln brauchen</a:t>
            </a:r>
          </a:p>
        </p:txBody>
      </p:sp>
      <p:sp>
        <p:nvSpPr>
          <p:cNvPr id="3" name="Content Placeholder 2"/>
          <p:cNvSpPr>
            <a:spLocks noGrp="1"/>
          </p:cNvSpPr>
          <p:nvPr>
            <p:ph idx="1"/>
          </p:nvPr>
        </p:nvSpPr>
        <p:spPr/>
        <p:txBody>
          <a:bodyPr/>
          <a:lstStyle/>
          <a:p>
            <a:pPr>
              <a:defRPr sz="1800"/>
            </a:pPr>
            <a:r>
              <a:t>meiden, dass eine genehmigungsfähige Einzelkonstruktion an der Abstimmungs- oder Statikfrage scheitert.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Gemeinsame Zufahrt und Erschließung</a:t>
            </a:r>
          </a:p>
        </p:txBody>
      </p:sp>
      <p:sp>
        <p:nvSpPr>
          <p:cNvPr id="3" name="Content Placeholder 2"/>
          <p:cNvSpPr>
            <a:spLocks noGrp="1"/>
          </p:cNvSpPr>
          <p:nvPr>
            <p:ph idx="1"/>
          </p:nvPr>
        </p:nvSpPr>
        <p:spPr/>
        <p:txBody>
          <a:bodyPr/>
          <a:lstStyle/>
          <a:p>
            <a:pPr>
              <a:defRPr sz="1800"/>
            </a:pPr>
            <a:r>
              <a:t>Bei Reihenhäusern und Wohnanlagen führt die Zufahrt in der Regel über gemeinsames Eigentum. Eine Carportkonstruktion darf diese Zufahrt nicht einengen, andere Stellplätze nicht überdachen oder versperren und muss die Zufahrt für Rettungsfahrzeuge sowie für Versorgungsfahrzeuge freihalten. Die genaue Breite und Tragfähigkeit der Zufahrt gehört in die gleichen Unterlagen wie der Lageplan. Fragen Sie Hausverwaltung oder Eigentümergemeinschaft nach dem aktuellen Erschließungsplan, bevor Pfostenstellungen festgelegt werden.</a:t>
            </a:r>
          </a:p>
          <a:p>
            <a:pPr>
              <a:defRPr sz="1800"/>
            </a:pPr>
          </a:p>
          <a:p>
            <a:pPr>
              <a:defRPr sz="1800"/>
            </a:pPr>
            <a:r>
              <a:t>Sprechhinweis: Formulieren Sie gegenüber Nachbarn, dass die Zufahrt in ihrer heutigen Breite und Funktion unverändert bleibt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Gemeinsame Zufahrt und Erschließung</a:t>
            </a:r>
          </a:p>
        </p:txBody>
      </p:sp>
      <p:sp>
        <p:nvSpPr>
          <p:cNvPr id="3" name="Content Placeholder 2"/>
          <p:cNvSpPr>
            <a:spLocks noGrp="1"/>
          </p:cNvSpPr>
          <p:nvPr>
            <p:ph idx="1"/>
          </p:nvPr>
        </p:nvSpPr>
        <p:spPr/>
        <p:txBody>
          <a:bodyPr/>
          <a:lstStyle/>
          <a:p>
            <a:pPr>
              <a:defRPr sz="1800"/>
            </a:pPr>
            <a:r>
              <a:t> und dass Einfahrt sowie Rettungszugang nicht beeinträchtigt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Stellplatzteilung und baurechtliche Zuordnung</a:t>
            </a:r>
          </a:p>
        </p:txBody>
      </p:sp>
      <p:sp>
        <p:nvSpPr>
          <p:cNvPr id="3" name="Content Placeholder 2"/>
          <p:cNvSpPr>
            <a:spLocks noGrp="1"/>
          </p:cNvSpPr>
          <p:nvPr>
            <p:ph idx="1"/>
          </p:nvPr>
        </p:nvSpPr>
        <p:spPr/>
        <p:txBody>
          <a:bodyPr/>
          <a:lstStyle/>
          <a:p>
            <a:pPr>
              <a:defRPr sz="1800"/>
            </a:pPr>
            <a:r>
              <a:t>Ob der geplante Stellplatz Sondernutzung, Teileigentum oder Gemeinschaftseigentum ist, ändert den Abstimmungsbedarf spürbar. Liegt die Fläche im Gemeinschaftseigentum, ist eine bauliche Veränderung nach dem Wohnungseigentumsgesetz grundsätzlich zustimmungspflichtig. Im Sondernutzungsrecht kann der einzelne Eigentümer innerhalb seines zugewiesenen Bereichs eigenständiger handeln, muss aber weiterhin baurechtliche Vorgaben beachten. Auch im Mehrfamilienhaus bleiben die Einordnung nach Art. 6 BayBO zu Abstandsflächen und begünstigten Grenzbauten sowie die GaStellV mit ihren Mindestmaßen für notwendige Stellplätze relevant.</a:t>
            </a:r>
          </a:p>
          <a:p>
            <a:pPr>
              <a:defRPr sz="1800"/>
            </a:pPr>
          </a:p>
          <a:p>
            <a:pPr>
              <a:defRPr sz="1800"/>
            </a:pPr>
            <a:r>
              <a:t>Sprechhinweis: Fragen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Stellplatzteilung und baurechtliche Zuordnung</a:t>
            </a:r>
          </a:p>
        </p:txBody>
      </p:sp>
      <p:sp>
        <p:nvSpPr>
          <p:cNvPr id="3" name="Content Placeholder 2"/>
          <p:cNvSpPr>
            <a:spLocks noGrp="1"/>
          </p:cNvSpPr>
          <p:nvPr>
            <p:ph idx="1"/>
          </p:nvPr>
        </p:nvSpPr>
        <p:spPr/>
        <p:txBody>
          <a:bodyPr/>
          <a:lstStyle/>
          <a:p>
            <a:pPr>
              <a:defRPr sz="1800"/>
            </a:pPr>
            <a:r>
              <a:t> Sie die Hausverwaltung gezielt nach Teilungserklärung und Sondernutzungsrecht, bevor Sie Maße und Anzahl der Stellplätze festlegen.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Tiefgaragendecke – Tragfähigkeit statt Standardfundament</a:t>
            </a:r>
          </a:p>
        </p:txBody>
      </p:sp>
      <p:sp>
        <p:nvSpPr>
          <p:cNvPr id="3" name="Content Placeholder 2"/>
          <p:cNvSpPr>
            <a:spLocks noGrp="1"/>
          </p:cNvSpPr>
          <p:nvPr>
            <p:ph idx="1"/>
          </p:nvPr>
        </p:nvSpPr>
        <p:spPr/>
        <p:txBody>
          <a:bodyPr/>
          <a:lstStyle/>
          <a:p>
            <a:pPr>
              <a:defRPr sz="1800"/>
            </a:pPr>
            <a:r>
              <a:t>Eine Tiefgaragendecke ist nicht ohne Weiteres für einen Carport geeignet. Eigengewicht von Konstruktion und Dach, Schneelast, Wind und mögliche Zusatzlasten treffen auf ein Bauteil, das für eine andere Nutzung bemessen wurde. Aussagen wie hält ein Auto ab oder Standardangaben zu Punktfundamenten gelten für diesen Fall nicht. Vor jeder Planung steht die Prüfung der Bestandsstatik sowie die Information über bestehende Abdichtung, Dämmung und Leitungsführung auf der Decke. Fundamente oder Anker dürfen die vorhandene Abdichtung nicht durchdringen, ohne dass die Abdichtung fachgerecht wiederhergestellt wird.</a:t>
            </a:r>
          </a:p>
          <a:p>
            <a:pPr>
              <a:defRPr sz="1800"/>
            </a:pPr>
          </a:p>
          <a:p>
            <a:pPr>
              <a:defRPr sz="1800"/>
            </a:pPr>
            <a:r>
              <a:t>Sprechhinweis: Weisen Sie gegenüber Au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Tiefgaragendecke – Tragfähigkeit statt Standardfundament</a:t>
            </a:r>
          </a:p>
        </p:txBody>
      </p:sp>
      <p:sp>
        <p:nvSpPr>
          <p:cNvPr id="3" name="Content Placeholder 2"/>
          <p:cNvSpPr>
            <a:spLocks noGrp="1"/>
          </p:cNvSpPr>
          <p:nvPr>
            <p:ph idx="1"/>
          </p:nvPr>
        </p:nvSpPr>
        <p:spPr/>
        <p:txBody>
          <a:bodyPr/>
          <a:lstStyle/>
          <a:p>
            <a:pPr>
              <a:defRPr sz="1800"/>
            </a:pPr>
            <a:r>
              <a:t>ftraggebern und Fachfirmen früh darauf hin, dass dieser Standort nicht mit einem freien Grundstück vergleichbar ist und dass ein Statik- oder Werkstattnachweis der Bestandsdecke Voraussetzung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Brandschutz im Mehrfamilienhaus</a:t>
            </a:r>
          </a:p>
        </p:txBody>
      </p:sp>
      <p:sp>
        <p:nvSpPr>
          <p:cNvPr id="3" name="Content Placeholder 2"/>
          <p:cNvSpPr>
            <a:spLocks noGrp="1"/>
          </p:cNvSpPr>
          <p:nvPr>
            <p:ph idx="1"/>
          </p:nvPr>
        </p:nvSpPr>
        <p:spPr/>
        <p:txBody>
          <a:bodyPr/>
          <a:lstStyle/>
          <a:p>
            <a:pPr>
              <a:defRPr sz="1800"/>
            </a:pPr>
            <a:r>
              <a:t>Im Mehrfamilienhaus sind die Rahmenbedingungen enger als am Einzelgrundstück. Eine Carportkonstruktion darf Rettungswege nicht einengen, muss ausreichend Abstand zu Nachbarfassaden halten und darf die Sicht auf Flucht- und Rettungsfenster nicht versperren. Welche konkreten Anforderungen gelten, richtet sich nach der Bayerischen Bauordnung, der GaStellV sowie nach den örtlichen Vorgaben, etwa der Münchner Carport-Richtlinie. Die verbindliche Bewertung erfolgt durch die zuständige Brandschutzstelle oder die Lokalbaukommission am konkreten Vorhaben.</a:t>
            </a:r>
          </a:p>
          <a:p>
            <a:pPr>
              <a:defRPr sz="1800"/>
            </a:pPr>
          </a:p>
          <a:p>
            <a:pPr>
              <a:defRPr sz="1800"/>
            </a:pPr>
            <a:r>
              <a:t>Sprechhinweis: Vermeiden Sie pauschale Aussagen wie Carports sind keine Garagen oder Brandschutz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Brandschutz im Mehrfamilienhaus</a:t>
            </a:r>
          </a:p>
        </p:txBody>
      </p:sp>
      <p:sp>
        <p:nvSpPr>
          <p:cNvPr id="3" name="Content Placeholder 2"/>
          <p:cNvSpPr>
            <a:spLocks noGrp="1"/>
          </p:cNvSpPr>
          <p:nvPr>
            <p:ph idx="1"/>
          </p:nvPr>
        </p:nvSpPr>
        <p:spPr/>
        <p:txBody>
          <a:bodyPr/>
          <a:lstStyle/>
          <a:p>
            <a:pPr>
              <a:defRPr sz="1800"/>
            </a:pPr>
            <a:r>
              <a:t> ist kein Thema. Beides kann am konkreten Standort anders liegen und führt zu Nachfragen im Verfahren.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Eigentümergemeinschaft und Hausverwaltung als Verhandlungspartner</a:t>
            </a:r>
          </a:p>
        </p:txBody>
      </p:sp>
      <p:sp>
        <p:nvSpPr>
          <p:cNvPr id="3" name="Content Placeholder 2"/>
          <p:cNvSpPr>
            <a:spLocks noGrp="1"/>
          </p:cNvSpPr>
          <p:nvPr>
            <p:ph idx="1"/>
          </p:nvPr>
        </p:nvSpPr>
        <p:spPr/>
        <p:txBody>
          <a:bodyPr/>
          <a:lstStyle/>
          <a:p>
            <a:pPr>
              <a:defRPr sz="1800"/>
            </a:pPr>
            <a:r>
              <a:t>In Wohnanlagen wird eine Carportbaumaßnahme zu einem Verwaltungsvorgang. Hausverwaltung und Eigentümergemeinschaft benötigen einen schriftlichen Antrag mit Beschreibung der Maßnahme, einschließlich Maßen, Material, Dachfunktion und Auswirkungen auf Zufahrt, Stellplätze, Entwässerung und Brandschutz. Die Beschlussfassung in der Eigentümerversammlung kann je nach Teilungserklärung eine einfache Mehrheit, eine qualifizierte Mehrheit oder sogar Einstimmigkeit erfordern. Auch baurechtliche Vorprüfungen, etwa die Anfrage bei der Lokalbaukommission, sollten vor der Versammlung durchgeführt werden, damit die Eigentümer über eine belastbare Grundlage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Eigentümergemeinschaft und Hausverwaltung als Verhandlungspartner</a:t>
            </a:r>
          </a:p>
        </p:txBody>
      </p:sp>
      <p:sp>
        <p:nvSpPr>
          <p:cNvPr id="3" name="Content Placeholder 2"/>
          <p:cNvSpPr>
            <a:spLocks noGrp="1"/>
          </p:cNvSpPr>
          <p:nvPr>
            <p:ph idx="1"/>
          </p:nvPr>
        </p:nvSpPr>
        <p:spPr/>
        <p:txBody>
          <a:bodyPr/>
          <a:lstStyle/>
          <a:p>
            <a:pPr>
              <a:defRPr sz="1800"/>
            </a:pPr>
            <a:r>
              <a:t>entscheiden.</a:t>
            </a:r>
          </a:p>
          <a:p>
            <a:pPr>
              <a:defRPr sz="1800"/>
            </a:pPr>
          </a:p>
          <a:p>
            <a:pPr>
              <a:defRPr sz="1800"/>
            </a:pPr>
            <a:r>
              <a:t>Sprechhinweis: Bitten Sie zu Beginn um eine Vorprüfung mit dem Verwalter, bevor Sie Zeitpunkt, Tagesordnung und Beschlussvorlage festlegen.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Sprechhinweise für Bauherren ohne eigene Bauleitung</a:t>
            </a:r>
          </a:p>
        </p:txBody>
      </p:sp>
      <p:sp>
        <p:nvSpPr>
          <p:cNvPr id="3" name="Content Placeholder 2"/>
          <p:cNvSpPr>
            <a:spLocks noGrp="1"/>
          </p:cNvSpPr>
          <p:nvPr>
            <p:ph idx="1"/>
          </p:nvPr>
        </p:nvSpPr>
        <p:spPr/>
        <p:txBody>
          <a:bodyPr/>
          <a:lstStyle/>
          <a:p>
            <a:pPr>
              <a:defRPr sz="1800"/>
            </a:pPr>
            <a:r>
              <a:t>Wer ohne eigene Bauleitung in das Vorhaben geht, ist im Gespräch mit Verwaltung, Nachbarn und Fachbetrieben oft auf sich allein gestellt. Drei Grundregeln helfen: Beschreiben Sie das Vorhaben in einer klaren Reihenfolge Standort, Maße, Konstruktion, Dach, Entwässerung, Termine, statt Themen zu vermischen. Trennen Sie offene Punkte von bereits geklärten Punkten, damit Verhandlungspartner nicht den Eindruck einer Scheinsicherheit bekommen. Halten Sie Antworten schriftlich fest, auch wenn sie informell gegeben wurden, weil WEG-Beschlüsse und Baudetails später nachweisbar sein müssen.</a:t>
            </a:r>
          </a:p>
          <a:p>
            <a:pPr>
              <a:defRPr sz="1800"/>
            </a:pPr>
          </a:p>
          <a:p>
            <a:pPr>
              <a:defRPr sz="1800"/>
            </a:pPr>
            <a:r>
              <a:t>Sprechhinweis: Beginnen Sie jedes Gespräch mit der Frage, wel</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Sprechhinweise für Bauherren ohne eigene Bauleitung</a:t>
            </a:r>
          </a:p>
        </p:txBody>
      </p:sp>
      <p:sp>
        <p:nvSpPr>
          <p:cNvPr id="3" name="Content Placeholder 2"/>
          <p:cNvSpPr>
            <a:spLocks noGrp="1"/>
          </p:cNvSpPr>
          <p:nvPr>
            <p:ph idx="1"/>
          </p:nvPr>
        </p:nvSpPr>
        <p:spPr/>
        <p:txBody>
          <a:bodyPr/>
          <a:lstStyle/>
          <a:p>
            <a:pPr>
              <a:defRPr sz="1800"/>
            </a:pPr>
            <a:r>
              <a:t>che Unterlagen der Gegenüber für die Beratung benötigt, statt zunächst eigene Vorstellungen zu erläutern.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Nächste Schritte und Checkliste</a:t>
            </a:r>
          </a:p>
        </p:txBody>
      </p:sp>
      <p:sp>
        <p:nvSpPr>
          <p:cNvPr id="3" name="Content Placeholder 2"/>
          <p:cNvSpPr>
            <a:spLocks noGrp="1"/>
          </p:cNvSpPr>
          <p:nvPr>
            <p:ph idx="1"/>
          </p:nvPr>
        </p:nvSpPr>
        <p:spPr/>
        <p:txBody>
          <a:bodyPr/>
          <a:lstStyle/>
          <a:p>
            <a:pPr>
              <a:defRPr sz="1800"/>
            </a:pPr>
            <a:r>
              <a:t>Fassen Sie die offenen Punkte am Ende jeder Runde in einer kurzen Liste zusammen. Dazu gehören: Klärung der Eigentumsverhältnisse an Fläche und Zufahrt, Sichtung der Teilungserklärung und etwaiger Sondernutzungsrechte, Prüfung der Tragfähigkeit der Tiefgaragendecke beziehungsweise des Baugrunds, Anfrage bei der Lokalbaukommission zur Zulässigkeit am Standort und Erstellung einer Beschlussvorlage für die Eigentümerversammlung. Was am konkreten Vorhaben gilt, entscheidet sich erst im Dialog mit diesen Stellen. Diese Folienvorlage ersetzt weder die baurechtliche noch die statische oder wohnungseigentumsrechtliche Bewertung, sondern strukturiert </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Nächste Schritte und Checkliste</a:t>
            </a:r>
          </a:p>
        </p:txBody>
      </p:sp>
      <p:sp>
        <p:nvSpPr>
          <p:cNvPr id="3" name="Content Placeholder 2"/>
          <p:cNvSpPr>
            <a:spLocks noGrp="1"/>
          </p:cNvSpPr>
          <p:nvPr>
            <p:ph idx="1"/>
          </p:nvPr>
        </p:nvSpPr>
        <p:spPr/>
        <p:txBody>
          <a:bodyPr/>
          <a:lstStyle/>
          <a:p>
            <a:pPr>
              <a:defRPr sz="1800"/>
            </a:pPr>
            <a:r>
              <a:t>die Reihenfolge, in der die Beteiligten angesprochen werden sollten.</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und Vorlagen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und Wohnhaus gestalterisch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