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aws.039carport.de/index.html" TargetMode="External"/><Relationship Id="rId3" Type="http://schemas.openxmlformats.org/officeDocument/2006/relationships/hyperlink" Target="https://aws.039carport.de/paket-5a5cf7de0d0845fd8ef63065551a7820/drei-stellplatztypen-im-vergleich-freiplatz-carport-und-garage-als-ent-45add983.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Carport verstaendlich erklaeren: Folienvorlage fuer Familie, Nachbarschaft und Versammlung</a:t>
            </a:r>
          </a:p>
        </p:txBody>
      </p:sp>
      <p:sp>
        <p:nvSpPr>
          <p:cNvPr id="3" name="Content Placeholder 2"/>
          <p:cNvSpPr>
            <a:spLocks noGrp="1"/>
          </p:cNvSpPr>
          <p:nvPr>
            <p:ph idx="1"/>
          </p:nvPr>
        </p:nvSpPr>
        <p:spPr/>
        <p:txBody>
          <a:bodyPr/>
          <a:lstStyle/>
          <a:p>
            <a:r>
              <a:t>Eine Carportplanung wird für Außenstehende schnell abstrakt, sobald Fachbegriffe wie Vorgarten, Abstandsfläche, lichtes Maß oder Dachentwässerung ins Spiel kommen. Wer das Vorhaben vor der Eigentümergemeinschaft, den direkten Nachbarn oder der eigenen Familie vorstellt, braucht deshalb eine Erklärstruktur, die technische Punkte in einfache Bilder übersetzt und offene Fragen sichtbar macht. Diese Vorlage bündelt Folieninhalte und Sprechhinweise, die sich an den typischen Entscheidungsfeldern eines Carports in München orientieren: Standort und Vorgartenregel, Maße und Stellplatznutzung, Material und Pflege, Dach und Regenwasser, Fundament sowie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Folie 1 – Standort und Vorgartenregel</a:t>
            </a:r>
          </a:p>
        </p:txBody>
      </p:sp>
      <p:sp>
        <p:nvSpPr>
          <p:cNvPr id="3" name="Content Placeholder 2"/>
          <p:cNvSpPr>
            <a:spLocks noGrp="1"/>
          </p:cNvSpPr>
          <p:nvPr>
            <p:ph idx="1"/>
          </p:nvPr>
        </p:nvSpPr>
        <p:spPr/>
        <p:txBody>
          <a:bodyPr/>
          <a:lstStyle/>
          <a:p>
            <a:pPr>
              <a:defRPr sz="1800"/>
            </a:pPr>
            <a:r>
              <a:t>Beginnen Sie mit dem Standort, weil daran die meisten Einwände entstehen. Halten Sie einen einfachen Lageplan bereit, auf dem Straße, Haus, Grundstücksgrenzen, Zufahrt und der geplante Carportstandort eingezeichnet sind. Erläutern Sie, dass ein verfahrensfreies Vorhaben nach Art. 57 BayBO nicht automatisch überall zulässig ist, sondern Bebauungsplan, Abstandsflächen nach Art. 6 BayBO und örtliche Vorschriften weiterhin gelten. Weisen Sie darauf hin, dass die Münchner Lokalbaukommission Garagen und Stellplätze im Vorgarten nicht zulässt und für Carports nur in eng begrenzten Fällen eine Befreiung möglich ist, etwa bei transparenter Dachkonstru</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Folie 1 – Standort und Vorgartenregel</a:t>
            </a:r>
          </a:p>
        </p:txBody>
      </p:sp>
      <p:sp>
        <p:nvSpPr>
          <p:cNvPr id="3" name="Content Placeholder 2"/>
          <p:cNvSpPr>
            <a:spLocks noGrp="1"/>
          </p:cNvSpPr>
          <p:nvPr>
            <p:ph idx="1"/>
          </p:nvPr>
        </p:nvSpPr>
        <p:spPr/>
        <p:txBody>
          <a:bodyPr/>
          <a:lstStyle/>
          <a:p>
            <a:pPr>
              <a:defRPr sz="1800"/>
            </a:pPr>
            <a:r>
              <a:t>ktion und Lage auf der Zufahrt zu einer bestehenden Garage. Sprechhinweis: Formulieren Sie bewusst, was am Standort noch zu prüfen ist und was bereits geklärt wurde, statt pauschal von „Genehmigungsfreiheit“ zu sprechen.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Folie 2 – Maße und nutzbare Stellplatzfläche</a:t>
            </a:r>
          </a:p>
        </p:txBody>
      </p:sp>
      <p:sp>
        <p:nvSpPr>
          <p:cNvPr id="3" name="Content Placeholder 2"/>
          <p:cNvSpPr>
            <a:spLocks noGrp="1"/>
          </p:cNvSpPr>
          <p:nvPr>
            <p:ph idx="1"/>
          </p:nvPr>
        </p:nvSpPr>
        <p:spPr/>
        <p:txBody>
          <a:bodyPr/>
          <a:lstStyle/>
          <a:p>
            <a:pPr>
              <a:defRPr sz="1800"/>
            </a:pPr>
            <a:r>
              <a:t>Trennen Sie in der Visualisierung klar zwischen Außenmaß der Konstruktion und lichter Weite zwischen den Stützen. Erklären Sie am Fahrzeug, wie Spiegel, geöffnete Türen und Heckklappe den tatsächlich freien Platz bestimmen, und zeigen Sie, dass die Karosseriebreite allein noch keine komfortable Nutzung garantiert. Für notwendige Einstellplätze nennt § 4 GaStellV eine Mindestlänge von 5 Metern sowie Mindestbreiten von 2,30 bis 2,50 Metern je nach Anzahl begrenzter Längsseiten; betonen Sie, dass diese Mindestwerte kein Komfortmaß sind. Sprechhinweis: Bitten Sie das Publikum, mit eigenen Maßen aus dem Alltag zu vergleichen, etwa mit der Breite 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Folie 2 – Maße und nutzbare Stellplatzfläche</a:t>
            </a:r>
          </a:p>
        </p:txBody>
      </p:sp>
      <p:sp>
        <p:nvSpPr>
          <p:cNvPr id="3" name="Content Placeholder 2"/>
          <p:cNvSpPr>
            <a:spLocks noGrp="1"/>
          </p:cNvSpPr>
          <p:nvPr>
            <p:ph idx="1"/>
          </p:nvPr>
        </p:nvSpPr>
        <p:spPr/>
        <p:txBody>
          <a:bodyPr/>
          <a:lstStyle/>
          <a:p>
            <a:pPr>
              <a:defRPr sz="1800"/>
            </a:pPr>
            <a:r>
              <a:t>iner geöffneten Autotür im Verhältnis zur freien Fläche zwischen zwei Autos.</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Folie 3 – Material und Pflege verständlich</a:t>
            </a:r>
          </a:p>
        </p:txBody>
      </p:sp>
      <p:sp>
        <p:nvSpPr>
          <p:cNvPr id="3" name="Content Placeholder 2"/>
          <p:cNvSpPr>
            <a:spLocks noGrp="1"/>
          </p:cNvSpPr>
          <p:nvPr>
            <p:ph idx="1"/>
          </p:nvPr>
        </p:nvSpPr>
        <p:spPr/>
        <p:txBody>
          <a:bodyPr/>
          <a:lstStyle/>
          <a:p>
            <a:pPr>
              <a:defRPr sz="1800"/>
            </a:pPr>
            <a:r>
              <a:t>Stellen Sie Holz, Aluminium und Stahl mit jeweils einem typischen Merkmal vor: Holz braucht baulichen Holzschutz, also Abstand zum Boden, Wasserablauf am Pfostenfuß und zugängliche Verbindungen; eine Beschichtung ersetzt keine günstige Detailausbildung. Aluminium wird häufig in profilierten, beschichteten Systembauteilen eingesetzt, Stahl hat andere Querschnitte und andere Anforderungen an den Korrosionsschutz. Erklären Sie, dass die pauschale Aussage „wartungsfrei“ für kein Material eine tragfähige Grundlage ist und dass Pflegeintervalle von Exposition, Oberflächenzustand und Herstellerhinweisen abhängen. Sprechhinweis: Fragen Sie das Publik</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Folie 3 – Material und Pflege verständlich</a:t>
            </a:r>
          </a:p>
        </p:txBody>
      </p:sp>
      <p:sp>
        <p:nvSpPr>
          <p:cNvPr id="3" name="Content Placeholder 2"/>
          <p:cNvSpPr>
            <a:spLocks noGrp="1"/>
          </p:cNvSpPr>
          <p:nvPr>
            <p:ph idx="1"/>
          </p:nvPr>
        </p:nvSpPr>
        <p:spPr/>
        <p:txBody>
          <a:bodyPr/>
          <a:lstStyle/>
          <a:p>
            <a:pPr>
              <a:defRPr sz="1800"/>
            </a:pPr>
            <a:r>
              <a:t>um, welche Optik zum Haus passt und welche Pflege die Familie realistisch leisten kann, statt das Material als reine Geschmacksfrage zu behandeln.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Folie 4 – Dach und Regenwasser</a:t>
            </a:r>
          </a:p>
        </p:txBody>
      </p:sp>
      <p:sp>
        <p:nvSpPr>
          <p:cNvPr id="3" name="Content Placeholder 2"/>
          <p:cNvSpPr>
            <a:spLocks noGrp="1"/>
          </p:cNvSpPr>
          <p:nvPr>
            <p:ph idx="1"/>
          </p:nvPr>
        </p:nvSpPr>
        <p:spPr/>
        <p:txBody>
          <a:bodyPr/>
          <a:lstStyle/>
          <a:p>
            <a:pPr>
              <a:defRPr sz="1800"/>
            </a:pPr>
            <a:r>
              <a:t>Erklären Sie, dass Dach und Entwässerung zusammen gedacht werden müssen: Dachform, Dachhaut und Tragwerk übernehmen unterschiedliche Aufgaben und sind nicht austauschbar. Zeichnen Sie den Wasserweg vom Dach über Rinne und Fallrohr bis zum zulässigen Abfluss- oder Versickerungsziel ein und weisen Sie darauf hin, dass Niederschlagswasser weder unkontrolliert auf Nachbarflächen noch auf öffentliche Wege laufen darf. Ob auf dem Grundstück versickert werden kann oder ein Anschluss an die Kanalisation infrage kommt, ist am Standort zu prüfen. Sprechhinweis: Wenn Photovoltaik oder Dachbegrünung angedacht sind, nennen Sie das früh, weil Gewicht, Befe</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Folie 4 – Dach und Regenwasser</a:t>
            </a:r>
          </a:p>
        </p:txBody>
      </p:sp>
      <p:sp>
        <p:nvSpPr>
          <p:cNvPr id="3" name="Content Placeholder 2"/>
          <p:cNvSpPr>
            <a:spLocks noGrp="1"/>
          </p:cNvSpPr>
          <p:nvPr>
            <p:ph idx="1"/>
          </p:nvPr>
        </p:nvSpPr>
        <p:spPr/>
        <p:txBody>
          <a:bodyPr/>
          <a:lstStyle/>
          <a:p>
            <a:pPr>
              <a:defRPr sz="1800"/>
            </a:pPr>
            <a:r>
              <a:t>stigung und Wartungszugang Teil der Tragwerksplanung sind.</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Folie 5 – Fundament und Baugrund</a:t>
            </a:r>
          </a:p>
        </p:txBody>
      </p:sp>
      <p:sp>
        <p:nvSpPr>
          <p:cNvPr id="3" name="Content Placeholder 2"/>
          <p:cNvSpPr>
            <a:spLocks noGrp="1"/>
          </p:cNvSpPr>
          <p:nvPr>
            <p:ph idx="1"/>
          </p:nvPr>
        </p:nvSpPr>
        <p:spPr/>
        <p:txBody>
          <a:bodyPr/>
          <a:lstStyle/>
          <a:p>
            <a:pPr>
              <a:defRPr sz="1800"/>
            </a:pPr>
            <a:r>
              <a:t>Machen Sie deutlich, dass es kein universelles Fundamentmaß für jeden Carport gibt. Pfostenraster, Eigengewicht, Dachaufbau, Wind- und Schneebeanspruchung bestimmen die Lasten, und diese Lasten müssen über Stützen, Anker und Gründung in den Baugrund übertragen werden. Weisen Sie darauf hin, dass vorhandenes Pflaster kein Nachweis für einen geeigneten Ankergrund ist und dass Leitungen sowie Entwässerung vor dem Aushub geklärt werden müssen. Bei Holzkonstruktionen verdient der Pfostenfuß besondere Aufmerksamkeit, damit Bodenfeuchte und Spritzwasser die Holzteile nicht dauerhaft belasten. Sprechhinweis: Trennen Sie in der Darstellung konsequent </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Folie 5 – Fundament und Baugrund</a:t>
            </a:r>
          </a:p>
        </p:txBody>
      </p:sp>
      <p:sp>
        <p:nvSpPr>
          <p:cNvPr id="3" name="Content Placeholder 2"/>
          <p:cNvSpPr>
            <a:spLocks noGrp="1"/>
          </p:cNvSpPr>
          <p:nvPr>
            <p:ph idx="1"/>
          </p:nvPr>
        </p:nvSpPr>
        <p:spPr/>
        <p:txBody>
          <a:bodyPr/>
          <a:lstStyle/>
          <a:p>
            <a:pPr>
              <a:defRPr sz="1800"/>
            </a:pPr>
            <a:r>
              <a:t>zwischen befestigtem Stellplatzbelag und tragender Gründung, da diese häufig verwechselt werden.</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Folie 6 – Kostenstruktur und Angebotsvergleich</a:t>
            </a:r>
          </a:p>
        </p:txBody>
      </p:sp>
      <p:sp>
        <p:nvSpPr>
          <p:cNvPr id="3" name="Content Placeholder 2"/>
          <p:cNvSpPr>
            <a:spLocks noGrp="1"/>
          </p:cNvSpPr>
          <p:nvPr>
            <p:ph idx="1"/>
          </p:nvPr>
        </p:nvSpPr>
        <p:spPr/>
        <p:txBody>
          <a:bodyPr/>
          <a:lstStyle/>
          <a:p>
            <a:pPr>
              <a:defRPr sz="1800"/>
            </a:pPr>
            <a:r>
              <a:t>Zeigen Sie eine Tabelle mit fünf Positionen: Konstruktion, Dach, Gründung, Montage und Nebenarbeiten. Erklären Sie, dass ein Bausatz, ein montierter Carport und ein fertiger Stellplatz drei unterschiedliche Leistungen sind, und dass eine fehlende Position kein Preisvorteil ist, sondern eine noch ungeklärte Ausgabe. Bitten Sie die Zuhörer, bei jedem Angebot zu prüfen, ob die jeweilige Position enthalten, bauseits zu leisten oder noch offen ist. Erinnern Sie daran, dass enger Zugang, unbekannter Baugrund, vorhandene Leitungen und bestehendes Pflaster den Aufwand auf dem Grundstück deutlich verändern können. Sprechhinweis: Stellen Sie zwei Angeb</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Folie 6 – Kostenstruktur und Angebotsvergleich</a:t>
            </a:r>
          </a:p>
        </p:txBody>
      </p:sp>
      <p:sp>
        <p:nvSpPr>
          <p:cNvPr id="3" name="Content Placeholder 2"/>
          <p:cNvSpPr>
            <a:spLocks noGrp="1"/>
          </p:cNvSpPr>
          <p:nvPr>
            <p:ph idx="1"/>
          </p:nvPr>
        </p:nvSpPr>
        <p:spPr/>
        <p:txBody>
          <a:bodyPr/>
          <a:lstStyle/>
          <a:p>
            <a:pPr>
              <a:defRPr sz="1800"/>
            </a:pPr>
            <a:r>
              <a:t>ote mit denselben nutzbaren Maßen, derselben Dachfunktion und einem vergleichbaren Montageumfang nebeneinander, statt pauschale Preisspannen zu vergleichen.</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Folie 7 – Vergleichsfolie Standort und Zufahrt</a:t>
            </a:r>
          </a:p>
        </p:txBody>
      </p:sp>
      <p:sp>
        <p:nvSpPr>
          <p:cNvPr id="3" name="Content Placeholder 2"/>
          <p:cNvSpPr>
            <a:spLocks noGrp="1"/>
          </p:cNvSpPr>
          <p:nvPr>
            <p:ph idx="1"/>
          </p:nvPr>
        </p:nvSpPr>
        <p:spPr/>
        <p:txBody>
          <a:bodyPr/>
          <a:lstStyle/>
          <a:p>
            <a:pPr>
              <a:defRPr sz="1800"/>
            </a:pPr>
            <a:r>
              <a:t>Vergleichen Sie zwei mögliche Standorte auf demselben Lageplan: einmal mit Bezug zur Zufahrt und einmal mit Bezug zum rückwärtigen Grundstücksbereich. Bewerten Sie sichtbar die Kriterien Zufahrtsbreite, Rangierfläche, Abstand zu Nachbargrenzen, Lage im oder außerhalb des Vorgartens sowie den vorhandenen Baumbestand und seine Verschattungswirkung. Sprechhinweis: Wenn der vorgesehene Standort im Vorgarten liegt, sollte die baurechtliche Klärung vor einer verbindlichen Bestellung erfolgen, weil auch ein kleiner Carport am falschen Standort unzulässig sein kann.</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Folie 8 – Zeitplan und offene Punkte</a:t>
            </a:r>
          </a:p>
        </p:txBody>
      </p:sp>
      <p:sp>
        <p:nvSpPr>
          <p:cNvPr id="3" name="Content Placeholder 2"/>
          <p:cNvSpPr>
            <a:spLocks noGrp="1"/>
          </p:cNvSpPr>
          <p:nvPr>
            <p:ph idx="1"/>
          </p:nvPr>
        </p:nvSpPr>
        <p:spPr/>
        <p:txBody>
          <a:bodyPr/>
          <a:lstStyle/>
          <a:p>
            <a:pPr>
              <a:defRPr sz="1800"/>
            </a:pPr>
            <a:r>
              <a:t>Listen Sie die noch offenen Punkte ehrlich auf: Standortprüfung, Baugrunduntersuchung, Entwässerungsziel, Materialentscheidung, gegebenenfalls Photovoltaik und Anschlussfragen. Ordnen Sie diese Punkte einer Reihenfolge zu, die mit der Standortprüfung beginnt und erst danach Maße, Konstruktion und Angebot festlegt. Sprechhinweis: Offene Punkte sind kein Schwachpunkt der Präsentation, sondern ein Zeichen sorgfältiger Planung; sie zeigen, dass keine voreiligen Entscheidungen getroffen werden.</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Sprechhinweise für das Gespräch</a:t>
            </a:r>
          </a:p>
        </p:txBody>
      </p:sp>
      <p:sp>
        <p:nvSpPr>
          <p:cNvPr id="3" name="Content Placeholder 2"/>
          <p:cNvSpPr>
            <a:spLocks noGrp="1"/>
          </p:cNvSpPr>
          <p:nvPr>
            <p:ph idx="1"/>
          </p:nvPr>
        </p:nvSpPr>
        <p:spPr/>
        <p:txBody>
          <a:bodyPr/>
          <a:lstStyle/>
          <a:p>
            <a:pPr>
              <a:defRPr sz="1800"/>
            </a:pPr>
            <a:r>
              <a:t>Bereiten Sie für jedes Gespräch eine kurze Einleitung vor, die das Vorhaben in zwei Sätzen umschreibt und die wichtigsten Anliegen benennt. Hören Sie aktiv nach und wiederholen Sie Einwände in eigenen Worten, bevor Sie antworten, damit das Gegenüber versteht, dass sein Punkt ernst genommen wird. Vermeiden Sie pauschale Aussagen wie „ist genehmigungsfrei“, „ist wartungsfrei“ oder „kostet weniger“ und ersetzen Sie sie durch belegte Angaben zum konkreten Standort, zur gewählten Konstruktion und zum abgegrenzten Leistungsumfang. Halten Sie Lageplan, Fotos des Standorts, eine Maßskizze und die Angebotsvergleichsliste als sichtbare Unterlagen berei</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Sprechhinweise für das Gespräch</a:t>
            </a:r>
          </a:p>
        </p:txBody>
      </p:sp>
      <p:sp>
        <p:nvSpPr>
          <p:cNvPr id="3" name="Content Placeholder 2"/>
          <p:cNvSpPr>
            <a:spLocks noGrp="1"/>
          </p:cNvSpPr>
          <p:nvPr>
            <p:ph idx="1"/>
          </p:nvPr>
        </p:nvSpPr>
        <p:spPr/>
        <p:txBody>
          <a:bodyPr/>
          <a:lstStyle/>
          <a:p>
            <a:pPr>
              <a:defRPr sz="1800"/>
            </a:pPr>
            <a:r>
              <a:t>t, damit Diskussionsbeiträge auf derselben Grundlage stattfinden können. Schließen Sie das Gespräch mit einer klaren Liste der nächsten Schritte und einem Termin für eine Rückmeldung ab.</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Verwandte Ratgeber im Überblick</a:t>
            </a:r>
          </a:p>
        </p:txBody>
      </p:sp>
      <p:sp>
        <p:nvSpPr>
          <p:cNvPr id="3" name="Content Placeholder 2"/>
          <p:cNvSpPr>
            <a:spLocks noGrp="1"/>
          </p:cNvSpPr>
          <p:nvPr>
            <p:ph idx="1"/>
          </p:nvPr>
        </p:nvSpPr>
        <p:spPr/>
        <p:txBody>
          <a:bodyPr/>
          <a:lstStyle/>
          <a:p>
            <a:r>
              <a:rPr sz="1800">
                <a:hlinkClick r:id="rId2"/>
              </a:rPr>
              <a:t>Carport München | Stellplatz planen &amp; Anfrage senden</a:t>
            </a:r>
          </a:p>
          <a:p>
            <a:r>
              <a:rPr sz="1800">
                <a:hlinkClick r:id="rId3"/>
              </a:rPr>
              <a:t>Drei Stellplatztypen im Vergleich: Freiplatz, Carport und Garage als Entscheidungsfelder</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