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ws.039carport.de/index.html" TargetMode="External"/><Relationship Id="rId3" Type="http://schemas.openxmlformats.org/officeDocument/2006/relationships/hyperlink" Target="https://aws.039carport.de/paket-6c328acd18a04610a7eb4860a7ed9fbd/carport-und-elektroauto-ladepunkt-am-stellplatz-ohne-solaranlage-plane-c74cc97b.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Carport-Bauablauf in Folien: Von der Vorpruefung bis zur Abnahme</a:t>
            </a:r>
          </a:p>
        </p:txBody>
      </p:sp>
      <p:sp>
        <p:nvSpPr>
          <p:cNvPr id="3" name="Content Placeholder 2"/>
          <p:cNvSpPr>
            <a:spLocks noGrp="1"/>
          </p:cNvSpPr>
          <p:nvPr>
            <p:ph idx="1"/>
          </p:nvPr>
        </p:nvSpPr>
        <p:spPr/>
        <p:txBody>
          <a:bodyPr/>
          <a:lstStyle/>
          <a:p>
            <a:r>
              <a:t>Ein Carportprojekt in München durchläuft von der ersten Idee bis zur nutzbaren Übergabe mehrere aufeinander aufbauende Phasen. Wer das Projekt ohne eigene Bauleitung steuert, profitiert von einer klaren Folienstruktur: Jede Folie bündelt eine Projektphase, hält die wesentlichen Inhalte als Stichpunkte fest und enthält einen Sprechhinweis, damit Bauherren den Stand gegenüber Partnern, Nachbarn oder Handwerkern nachvollziehbar machen können. Die Vorlage ersetzt keine Statik, keine behördliche Prüfung und keine produktbezogene Montageanleitung, sondern ordnet die vorhandenen Ratgeber als zeitliche Projektachse ein.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1 – Vorpruefung von Standort und Vorgarten</a:t>
            </a:r>
          </a:p>
        </p:txBody>
      </p:sp>
      <p:sp>
        <p:nvSpPr>
          <p:cNvPr id="3" name="Content Placeholder 2"/>
          <p:cNvSpPr>
            <a:spLocks noGrp="1"/>
          </p:cNvSpPr>
          <p:nvPr>
            <p:ph idx="1"/>
          </p:nvPr>
        </p:nvSpPr>
        <p:spPr/>
        <p:txBody>
          <a:bodyPr/>
          <a:lstStyle/>
          <a:p>
            <a:pPr>
              <a:defRPr sz="1800"/>
            </a:pPr>
            <a:r>
              <a:t>Inhalt der Folie (Stichpunkte):</a:t>
            </a:r>
          </a:p>
          <a:p>
            <a:pPr>
              <a:defRPr sz="1800"/>
            </a:pPr>
            <a:r>
              <a:t>- Lageplan mit Straße, Haus, Grundstücksgrenzen, Zufahrt und Wunschstandort</a:t>
            </a:r>
          </a:p>
          <a:p>
            <a:pPr>
              <a:defRPr sz="1800"/>
            </a:pPr>
            <a:r>
              <a:t>- Einordnung nach Mittlerem Ring, Dorfkern, denkmalgeschütztem Ensemble, einheitlich entwickelter Siedlung</a:t>
            </a:r>
          </a:p>
          <a:p>
            <a:pPr>
              <a:defRPr sz="1800"/>
            </a:pPr>
            <a:r>
              <a:t>- Hinweis Art. 57 BayBO: Verfahrensfreiheit für Garagen und überdachte Stellplätze bis 50 m², außer im Außenbereich</a:t>
            </a:r>
          </a:p>
          <a:p>
            <a:pPr>
              <a:defRPr sz="1800"/>
            </a:pPr>
            <a:r>
              <a:t>- Hinweis Art. 6 BayBO: Abstandsflächen, mittlere Wandhöhe, begünstigte Grenzbauten</a:t>
            </a:r>
          </a:p>
          <a:p>
            <a:pPr>
              <a:defRPr sz="1800"/>
            </a:pPr>
            <a:r>
              <a:t>- Lokalbaukommission München: grundsätzliche Unzulässigkeit im Vorgarten, eng begrenzte Befreiung mit transparenter Dachkonstruktion und Lage auf der Zufahrt</a:t>
            </a:r>
          </a:p>
          <a:p>
            <a:pPr>
              <a:defRPr sz="1800"/>
            </a:pPr>
          </a:p>
          <a:p>
            <a:pPr>
              <a:defRPr sz="1800"/>
            </a:pPr>
            <a:r>
              <a:t>Sprechhinweis: Beginnen Sie das Gespräch mit dieser Folie, weil die meisten </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1 – Vorpruefung von Standort und Vorgarten</a:t>
            </a:r>
          </a:p>
        </p:txBody>
      </p:sp>
      <p:sp>
        <p:nvSpPr>
          <p:cNvPr id="3" name="Content Placeholder 2"/>
          <p:cNvSpPr>
            <a:spLocks noGrp="1"/>
          </p:cNvSpPr>
          <p:nvPr>
            <p:ph idx="1"/>
          </p:nvPr>
        </p:nvSpPr>
        <p:spPr/>
        <p:txBody>
          <a:bodyPr/>
          <a:lstStyle/>
          <a:p>
            <a:pPr>
              <a:defRPr sz="1800"/>
            </a:pPr>
            <a:r>
              <a:t>Einwände am Standort entstehen. Erläutern Sie, dass 'verfahrensfrei' nicht automatisch 'überall erlaubt' bedeutet und dass auch ein kleines Vorhaben am falschen Standort unzulässig sein kann. Weisen Sie darauf hin, dass die räumliche Einordnung und die Entscheidung über eine Befreiung bei der Lokalbaukommission liegen.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2 – Briefing und schriftliche Anfrage</a:t>
            </a:r>
          </a:p>
        </p:txBody>
      </p:sp>
      <p:sp>
        <p:nvSpPr>
          <p:cNvPr id="3" name="Content Placeholder 2"/>
          <p:cNvSpPr>
            <a:spLocks noGrp="1"/>
          </p:cNvSpPr>
          <p:nvPr>
            <p:ph idx="1"/>
          </p:nvPr>
        </p:nvSpPr>
        <p:spPr/>
        <p:txBody>
          <a:bodyPr/>
          <a:lstStyle/>
          <a:p>
            <a:pPr>
              <a:defRPr sz="1800"/>
            </a:pPr>
            <a:r>
              <a:t>Inhalt der Folie:</a:t>
            </a:r>
          </a:p>
          <a:p>
            <a:pPr>
              <a:defRPr sz="1800"/>
            </a:pPr>
            <a:r>
              <a:t>- Grundstücksadresse, einfacher Lageplan und Standortfotos</a:t>
            </a:r>
          </a:p>
          <a:p>
            <a:pPr>
              <a:defRPr sz="1800"/>
            </a:pPr>
            <a:r>
              <a:t>- Fahrzeugzahl, lichte Maße, Außenmaße, Türbereiche, Zufahrt</a:t>
            </a:r>
          </a:p>
          <a:p>
            <a:pPr>
              <a:defRPr sz="1800"/>
            </a:pPr>
            <a:r>
              <a:t>- Materialwunsch (Holz, Aluminium, Stahl) mit Hinweis auf baulichen Holzschutz und Detailausbildung</a:t>
            </a:r>
          </a:p>
          <a:p>
            <a:pPr>
              <a:defRPr sz="1800"/>
            </a:pPr>
            <a:r>
              <a:t>- Untergrund: Pflaster, vorhandene Betonfläche, Boden, Leitungen</a:t>
            </a:r>
          </a:p>
          <a:p>
            <a:pPr>
              <a:defRPr sz="1800"/>
            </a:pPr>
            <a:r>
              <a:t>- Dachfunktion: Regenwasserziel, spätere Solarnutzung, Begrünung</a:t>
            </a:r>
          </a:p>
          <a:p>
            <a:pPr>
              <a:defRPr sz="1800"/>
            </a:pPr>
            <a:r>
              <a:t>- Offene Punkte ausdrücklich offen lassen, statt sie durch Annahmen zu ersetzen</a:t>
            </a:r>
          </a:p>
          <a:p>
            <a:pPr>
              <a:defRPr sz="1800"/>
            </a:pPr>
          </a:p>
          <a:p>
            <a:pPr>
              <a:defRPr sz="1800"/>
            </a:pPr>
            <a:r>
              <a:t>Sprechhinweis: Zeigen Sie kurz, dass eine vergleichbare Anfrage nicht mehr Text braucht, sondern eine geordnete Vorlage. Erklären Sie, warum Außenmaße und lichte Maße getrennt notiert werden müssen, un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2 – Briefing und schriftliche Anfrage</a:t>
            </a:r>
          </a:p>
        </p:txBody>
      </p:sp>
      <p:sp>
        <p:nvSpPr>
          <p:cNvPr id="3" name="Content Placeholder 2"/>
          <p:cNvSpPr>
            <a:spLocks noGrp="1"/>
          </p:cNvSpPr>
          <p:nvPr>
            <p:ph idx="1"/>
          </p:nvPr>
        </p:nvSpPr>
        <p:spPr/>
        <p:txBody>
          <a:bodyPr/>
          <a:lstStyle/>
          <a:p>
            <a:pPr>
              <a:defRPr sz="1800"/>
            </a:pPr>
            <a:r>
              <a:t>d weisen Sie darauf hin, dass ein vorhandener Kanalanschluss noch keinen automatischen Anschluss für das neue Dachwasser bedeutet.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3 – Angebotsvergleich</a:t>
            </a:r>
          </a:p>
        </p:txBody>
      </p:sp>
      <p:sp>
        <p:nvSpPr>
          <p:cNvPr id="3" name="Content Placeholder 2"/>
          <p:cNvSpPr>
            <a:spLocks noGrp="1"/>
          </p:cNvSpPr>
          <p:nvPr>
            <p:ph idx="1"/>
          </p:nvPr>
        </p:nvSpPr>
        <p:spPr/>
        <p:txBody>
          <a:bodyPr/>
          <a:lstStyle/>
          <a:p>
            <a:pPr>
              <a:defRPr sz="1800"/>
            </a:pPr>
            <a:r>
              <a:t>Inhalt der Folie:</a:t>
            </a:r>
          </a:p>
          <a:p>
            <a:pPr>
              <a:defRPr sz="1800"/>
            </a:pPr>
            <a:r>
              <a:t>- Positionen Konstruktion, Dach, Gründung, Montage und Nebenarbeiten</a:t>
            </a:r>
          </a:p>
          <a:p>
            <a:pPr>
              <a:defRPr sz="1800"/>
            </a:pPr>
            <a:r>
              <a:t>- Status je Position: enthalten, bauseits zu leisten oder noch offen</a:t>
            </a:r>
          </a:p>
          <a:p>
            <a:pPr>
              <a:defRPr sz="1800"/>
            </a:pPr>
            <a:r>
              <a:t>- Preisangaben auf eine Basis bringen: netto oder brutto, mit oder ohne Anfahrt und Kranstellung</a:t>
            </a:r>
          </a:p>
          <a:p>
            <a:pPr>
              <a:defRPr sz="1800"/>
            </a:pPr>
            <a:r>
              <a:t>- Voraussetzungen, unter denen der angebotene Preis gilt</a:t>
            </a:r>
          </a:p>
          <a:p>
            <a:pPr>
              <a:defRPr sz="1800"/>
            </a:pPr>
            <a:r>
              <a:t>- Hinweis: Allgemeine Preisspannen helfen wenig ohne vergleichbaren Leistungsumfang</a:t>
            </a:r>
          </a:p>
          <a:p>
            <a:pPr>
              <a:defRPr sz="1800"/>
            </a:pPr>
          </a:p>
          <a:p>
            <a:pPr>
              <a:defRPr sz="1800"/>
            </a:pPr>
            <a:r>
              <a:t>Sprechhinweis: Erläutern Sie, dass ein Bausatzpreis, ein montierter Carport und ein fertiger Stellplatz drei unterschiedliche Ergebnisse sind. Bitten Sie bewusst darum, dass auch fehlende Positionen als solche gekennzeichnet werden, statt sie durch Rabatt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3 – Angebotsvergleich</a:t>
            </a:r>
          </a:p>
        </p:txBody>
      </p:sp>
      <p:sp>
        <p:nvSpPr>
          <p:cNvPr id="3" name="Content Placeholder 2"/>
          <p:cNvSpPr>
            <a:spLocks noGrp="1"/>
          </p:cNvSpPr>
          <p:nvPr>
            <p:ph idx="1"/>
          </p:nvPr>
        </p:nvSpPr>
        <p:spPr/>
        <p:txBody>
          <a:bodyPr/>
          <a:lstStyle/>
          <a:p>
            <a:pPr>
              <a:defRPr sz="1800"/>
            </a:pPr>
            <a:r>
              <a:t>e zu überdecken. Wechseln Sie erst dann in eine Auswahl, wenn alle Angebote auf demselben Briefing stehen.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4 – Baugenehmigungs- oder Befreiungsverfahren</a:t>
            </a:r>
          </a:p>
        </p:txBody>
      </p:sp>
      <p:sp>
        <p:nvSpPr>
          <p:cNvPr id="3" name="Content Placeholder 2"/>
          <p:cNvSpPr>
            <a:spLocks noGrp="1"/>
          </p:cNvSpPr>
          <p:nvPr>
            <p:ph idx="1"/>
          </p:nvPr>
        </p:nvSpPr>
        <p:spPr/>
        <p:txBody>
          <a:bodyPr/>
          <a:lstStyle/>
          <a:p>
            <a:pPr>
              <a:defRPr sz="1800"/>
            </a:pPr>
            <a:r>
              <a:t>Inhalt der Folie:</a:t>
            </a:r>
          </a:p>
          <a:p>
            <a:pPr>
              <a:defRPr sz="1800"/>
            </a:pPr>
            <a:r>
              <a:t>- Unterscheidung: verfahrensfrei nach Art. 57 BayBO, genehmigungspflichtig, Befreiung nach städtischer Carport-Richtlinie</a:t>
            </a:r>
          </a:p>
          <a:p>
            <a:pPr>
              <a:defRPr sz="1800"/>
            </a:pPr>
            <a:r>
              <a:t>- Unterlagen: Adresse, Lageplan, Ansichten, Maße (Länge, Breite, Höhe, Dachüberstände, Grenzabstände)</a:t>
            </a:r>
          </a:p>
          <a:p>
            <a:pPr>
              <a:defRPr sz="1800"/>
            </a:pPr>
            <a:r>
              <a:t>- Angaben zu Dach, Regenwasserführung und gegebenenfalls Solarmodulen</a:t>
            </a:r>
          </a:p>
          <a:p>
            <a:pPr>
              <a:defRPr sz="1800"/>
            </a:pPr>
            <a:r>
              <a:t>- Mögliche Verzögerungen durch Vorgartenlage, Ensembleschutz, entgegenstehenden Bebauungsplan</a:t>
            </a:r>
          </a:p>
          <a:p>
            <a:pPr>
              <a:defRPr sz="1800"/>
            </a:pPr>
            <a:r>
              <a:t>- Zuständigkeit und Erreichbarkeit der Lokalbaukommission</a:t>
            </a:r>
          </a:p>
          <a:p>
            <a:pPr>
              <a:defRPr sz="1800"/>
            </a:pPr>
          </a:p>
          <a:p>
            <a:pPr>
              <a:defRPr sz="1800"/>
            </a:pPr>
            <a:r>
              <a:t>Sprechhinweis: Erklären Sie, dass die Standortklärung vor einer verbindlichen Bestellung erfolgen sollte, weil eine spätere Umplanung Konstruktion, Maße und Montageaufwand verändert. Tr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4 – Baugenehmigungs- oder Befreiungsverfahren</a:t>
            </a:r>
          </a:p>
        </p:txBody>
      </p:sp>
      <p:sp>
        <p:nvSpPr>
          <p:cNvPr id="3" name="Content Placeholder 2"/>
          <p:cNvSpPr>
            <a:spLocks noGrp="1"/>
          </p:cNvSpPr>
          <p:nvPr>
            <p:ph idx="1"/>
          </p:nvPr>
        </p:nvSpPr>
        <p:spPr/>
        <p:txBody>
          <a:bodyPr/>
          <a:lstStyle/>
          <a:p>
            <a:pPr>
              <a:defRPr sz="1800"/>
            </a:pPr>
            <a:r>
              <a:t>ennen Sie die baurechtliche Bewertung durch die Behörde sauber von der Tragfähigkeitsprüfung durch Statik und Produkt.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5 – Vergabeentscheidung und Vertragsgrundlage</a:t>
            </a:r>
          </a:p>
        </p:txBody>
      </p:sp>
      <p:sp>
        <p:nvSpPr>
          <p:cNvPr id="3" name="Content Placeholder 2"/>
          <p:cNvSpPr>
            <a:spLocks noGrp="1"/>
          </p:cNvSpPr>
          <p:nvPr>
            <p:ph idx="1"/>
          </p:nvPr>
        </p:nvSpPr>
        <p:spPr/>
        <p:txBody>
          <a:bodyPr/>
          <a:lstStyle/>
          <a:p>
            <a:pPr>
              <a:defRPr sz="1800"/>
            </a:pPr>
            <a:r>
              <a:t>Inhalt der Folie:</a:t>
            </a:r>
          </a:p>
          <a:p>
            <a:pPr>
              <a:defRPr sz="1800"/>
            </a:pPr>
            <a:r>
              <a:t>- Klare Leistungsabgrenzung: Bausatz, Montage, Fundament, Dachentwässerung, Nebenarbeiten</a:t>
            </a:r>
          </a:p>
          <a:p>
            <a:pPr>
              <a:defRPr sz="1800"/>
            </a:pPr>
            <a:r>
              <a:t>- Terminrahmen und Abhängigkeiten (Witterung, Betonaushärte, Materialanlieferung, Zugang)</a:t>
            </a:r>
          </a:p>
          <a:p>
            <a:pPr>
              <a:defRPr sz="1800"/>
            </a:pPr>
            <a:r>
              <a:t>- Annahmen und Voraussetzungen im Angebot sichtbar machen</a:t>
            </a:r>
          </a:p>
          <a:p>
            <a:pPr>
              <a:defRPr sz="1800"/>
            </a:pPr>
            <a:r>
              <a:t>- Schnittstellen zu Dritten (zum Beispiel Elektriker für Wallbox oder Netzbetreiber)</a:t>
            </a:r>
          </a:p>
          <a:p>
            <a:pPr>
              <a:defRPr sz="1800"/>
            </a:pPr>
            <a:r>
              <a:t>- Vergabeentscheidung dokumentieren, nicht nur den Endbetrag festhalten</a:t>
            </a:r>
          </a:p>
          <a:p>
            <a:pPr>
              <a:defRPr sz="1800"/>
            </a:pPr>
          </a:p>
          <a:p>
            <a:pPr>
              <a:defRPr sz="1800"/>
            </a:pPr>
            <a:r>
              <a:t>Sprechhinweis: Betonen Sie, dass eine Vergabe erst nach vergleichbarem Leistungsumfang erfolgen sollte und dass offene Punkte nicht durch Annahmen ersetzt werden dürfen. Halten Sie fest, welche Punkte vor dem Vertragsschluss noch zu klä</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5 – Vergabeentscheidung und Vertragsgrundlage</a:t>
            </a:r>
          </a:p>
        </p:txBody>
      </p:sp>
      <p:sp>
        <p:nvSpPr>
          <p:cNvPr id="3" name="Content Placeholder 2"/>
          <p:cNvSpPr>
            <a:spLocks noGrp="1"/>
          </p:cNvSpPr>
          <p:nvPr>
            <p:ph idx="1"/>
          </p:nvPr>
        </p:nvSpPr>
        <p:spPr/>
        <p:txBody>
          <a:bodyPr/>
          <a:lstStyle/>
          <a:p>
            <a:pPr>
              <a:defRPr sz="1800"/>
            </a:pPr>
            <a:r>
              <a:t>ren sind, und vereinbaren Sie, welche Unterlagen bei Vertragsschluss übergeben werden.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6 – Fundament und Gruendung</a:t>
            </a:r>
          </a:p>
        </p:txBody>
      </p:sp>
      <p:sp>
        <p:nvSpPr>
          <p:cNvPr id="3" name="Content Placeholder 2"/>
          <p:cNvSpPr>
            <a:spLocks noGrp="1"/>
          </p:cNvSpPr>
          <p:nvPr>
            <p:ph idx="1"/>
          </p:nvPr>
        </p:nvSpPr>
        <p:spPr/>
        <p:txBody>
          <a:bodyPr/>
          <a:lstStyle/>
          <a:p>
            <a:pPr>
              <a:defRPr sz="1800"/>
            </a:pPr>
            <a:r>
              <a:t>Inhalt der Folie:</a:t>
            </a:r>
          </a:p>
          <a:p>
            <a:pPr>
              <a:defRPr sz="1800"/>
            </a:pPr>
            <a:r>
              <a:t>- Punktfundament oder Bodenplatte als tragende Lösung</a:t>
            </a:r>
          </a:p>
          <a:p>
            <a:pPr>
              <a:defRPr sz="1800"/>
            </a:pPr>
            <a:r>
              <a:t>- Baugrund, Leitungen, Frostzone und Wasserverhältnisse vor dem Aushub klären</a:t>
            </a:r>
          </a:p>
          <a:p>
            <a:pPr>
              <a:defRPr sz="1800"/>
            </a:pPr>
            <a:r>
              <a:t>- Pfostenraster, Eigengewicht, Wind- und Schneelast, Anker</a:t>
            </a:r>
          </a:p>
          <a:p>
            <a:pPr>
              <a:defRPr sz="1800"/>
            </a:pPr>
            <a:r>
              <a:t>- Hinweis: Pflaster ist kein Fundamentnachweis</a:t>
            </a:r>
          </a:p>
          <a:p>
            <a:pPr>
              <a:defRPr sz="1800"/>
            </a:pPr>
            <a:r>
              <a:t>- Bei Holz: baulicher Holzschutz am Pfostenfuß, Abstand zum Boden, Wasserablauf, Trocknungsfähigkeit</a:t>
            </a:r>
          </a:p>
          <a:p>
            <a:pPr>
              <a:defRPr sz="1800"/>
            </a:pPr>
          </a:p>
          <a:p>
            <a:pPr>
              <a:defRPr sz="1800"/>
            </a:pPr>
            <a:r>
              <a:t>Sprechhinweis: Erinnern Sie daran, dass es kein universelles Fundamentmaß für jeden Carport gibt. Lassen Sie Fundamentplanung und Montage aufeinander abstimmen und vereinbaren Sie, wer Aushub, Beton, Anker und Wiederherstellung übernimmt. Halten Sie die geforderten Aushärtezeiten ein, bevor </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6 – Fundament und Gruendung</a:t>
            </a:r>
          </a:p>
        </p:txBody>
      </p:sp>
      <p:sp>
        <p:nvSpPr>
          <p:cNvPr id="3" name="Content Placeholder 2"/>
          <p:cNvSpPr>
            <a:spLocks noGrp="1"/>
          </p:cNvSpPr>
          <p:nvPr>
            <p:ph idx="1"/>
          </p:nvPr>
        </p:nvSpPr>
        <p:spPr/>
        <p:txBody>
          <a:bodyPr/>
          <a:lstStyle/>
          <a:p>
            <a:pPr>
              <a:defRPr sz="1800"/>
            </a:pPr>
            <a:r>
              <a:t>die Konstruktion belastet wird.</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7 – Montage der Konstruktion</a:t>
            </a:r>
          </a:p>
        </p:txBody>
      </p:sp>
      <p:sp>
        <p:nvSpPr>
          <p:cNvPr id="3" name="Content Placeholder 2"/>
          <p:cNvSpPr>
            <a:spLocks noGrp="1"/>
          </p:cNvSpPr>
          <p:nvPr>
            <p:ph idx="1"/>
          </p:nvPr>
        </p:nvSpPr>
        <p:spPr/>
        <p:txBody>
          <a:bodyPr/>
          <a:lstStyle/>
          <a:p>
            <a:pPr>
              <a:defRPr sz="1800"/>
            </a:pPr>
            <a:r>
              <a:t>Inhalt der Folie:</a:t>
            </a:r>
          </a:p>
          <a:p>
            <a:pPr>
              <a:defRPr sz="1800"/>
            </a:pPr>
            <a:r>
              <a:t>- Transport, Zugang, Hebegeräte und Stellfläche</a:t>
            </a:r>
          </a:p>
          <a:p>
            <a:pPr>
              <a:defRPr sz="1800"/>
            </a:pPr>
            <a:r>
              <a:t>- Reihenfolge: Stützen, Riegel, Pfetten, Dachscheibe</a:t>
            </a:r>
          </a:p>
          <a:p>
            <a:pPr>
              <a:defRPr sz="1800"/>
            </a:pPr>
            <a:r>
              <a:t>- Schraubverbindungen, Ausrichtung, Sichtkontrollen</a:t>
            </a:r>
          </a:p>
          <a:p>
            <a:pPr>
              <a:defRPr sz="1800"/>
            </a:pPr>
            <a:r>
              <a:t>- Übergang zur Dachmontage und zur Entwässerung</a:t>
            </a:r>
          </a:p>
          <a:p>
            <a:pPr>
              <a:defRPr sz="1800"/>
            </a:pPr>
            <a:r>
              <a:t>- Schnittstellen zu Dritten, etwa zur Elektroinstallation für eine Wallbox</a:t>
            </a:r>
          </a:p>
          <a:p>
            <a:pPr>
              <a:defRPr sz="1800"/>
            </a:pPr>
          </a:p>
          <a:p>
            <a:pPr>
              <a:defRPr sz="1800"/>
            </a:pPr>
            <a:r>
              <a:t>Sprechhinweis: Bitten Sie darum, dass die Montageunterlagen des konkreten Produkts vor Ort liegen. Werte aus einer Anleitung gelten nur für das bezeichnete Produkt und nicht als allgemeine Bauanleitung. Eine spätere Nachrüstung ist nur sinnvoll, wenn die Voraussetzungen bereits mitgeplant sind.</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8 – Dach und Entwaesserung</a:t>
            </a:r>
          </a:p>
        </p:txBody>
      </p:sp>
      <p:sp>
        <p:nvSpPr>
          <p:cNvPr id="3" name="Content Placeholder 2"/>
          <p:cNvSpPr>
            <a:spLocks noGrp="1"/>
          </p:cNvSpPr>
          <p:nvPr>
            <p:ph idx="1"/>
          </p:nvPr>
        </p:nvSpPr>
        <p:spPr/>
        <p:txBody>
          <a:bodyPr/>
          <a:lstStyle/>
          <a:p>
            <a:pPr>
              <a:defRPr sz="1800"/>
            </a:pPr>
            <a:r>
              <a:t>Inhalt der Folie:</a:t>
            </a:r>
          </a:p>
          <a:p>
            <a:pPr>
              <a:defRPr sz="1800"/>
            </a:pPr>
            <a:r>
              <a:t>- Dachform, Gefälle, Dachhaut und Unterkonstruktion als zusammenhängende Funktion</a:t>
            </a:r>
          </a:p>
          <a:p>
            <a:pPr>
              <a:defRPr sz="1800"/>
            </a:pPr>
            <a:r>
              <a:t>- Kette von Rinne und Fallrohr bis zum zulässigen Abfluss- oder Versickerungsweg</a:t>
            </a:r>
          </a:p>
          <a:p>
            <a:pPr>
              <a:defRPr sz="1800"/>
            </a:pPr>
            <a:r>
              <a:t>- Hinweis auf die Informationen zur Grundstücksentwässerung in München</a:t>
            </a:r>
          </a:p>
          <a:p>
            <a:pPr>
              <a:defRPr sz="1800"/>
            </a:pPr>
            <a:r>
              <a:t>- Zusatzlasten: Photovoltaik, Dachbegrünung, Schnee- und Windbeanspruchung</a:t>
            </a:r>
          </a:p>
          <a:p>
            <a:pPr>
              <a:defRPr sz="1800"/>
            </a:pPr>
            <a:r>
              <a:t>- Wartungszugang für Rinnenreinigung und Sichtprüfung</a:t>
            </a:r>
          </a:p>
          <a:p>
            <a:pPr>
              <a:defRPr sz="1800"/>
            </a:pPr>
          </a:p>
          <a:p>
            <a:pPr>
              <a:defRPr sz="1800"/>
            </a:pPr>
            <a:r>
              <a:t>Sprechhinweis: Erklären Sie, dass Dach und Entwässerung in eine gemeinsame Planung gehören, weil der Wasserweg auch mit Solarmodulen vollständig geplant bleiben muss. Dachwasser sollte weder unkontrolliert über Nachbarflächen noch auf öffentliche Wege laufen. Regenrin</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8 – Dach und Entwaesserung</a:t>
            </a:r>
          </a:p>
        </p:txBody>
      </p:sp>
      <p:sp>
        <p:nvSpPr>
          <p:cNvPr id="3" name="Content Placeholder 2"/>
          <p:cNvSpPr>
            <a:spLocks noGrp="1"/>
          </p:cNvSpPr>
          <p:nvPr>
            <p:ph idx="1"/>
          </p:nvPr>
        </p:nvSpPr>
        <p:spPr/>
        <p:txBody>
          <a:bodyPr/>
          <a:lstStyle/>
          <a:p>
            <a:pPr>
              <a:defRPr sz="1800"/>
            </a:pPr>
            <a:r>
              <a:t>nen sollen erreichbar bleiben und dürfen Zufahrt oder Fahrzeugtüren nicht behindern.</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9 – Inbetriebnahme</a:t>
            </a:r>
          </a:p>
        </p:txBody>
      </p:sp>
      <p:sp>
        <p:nvSpPr>
          <p:cNvPr id="3" name="Content Placeholder 2"/>
          <p:cNvSpPr>
            <a:spLocks noGrp="1"/>
          </p:cNvSpPr>
          <p:nvPr>
            <p:ph idx="1"/>
          </p:nvPr>
        </p:nvSpPr>
        <p:spPr/>
        <p:txBody>
          <a:bodyPr/>
          <a:lstStyle/>
          <a:p>
            <a:pPr>
              <a:defRPr sz="1800"/>
            </a:pPr>
            <a:r>
              <a:t>Inhalt der Folie:</a:t>
            </a:r>
          </a:p>
          <a:p>
            <a:pPr>
              <a:defRPr sz="1800"/>
            </a:pPr>
            <a:r>
              <a:t>- Erste Probeparkung: Rangieren, Spiegel, Türöffnung, Heckklappe</a:t>
            </a:r>
          </a:p>
          <a:p>
            <a:pPr>
              <a:defRPr sz="1800"/>
            </a:pPr>
            <a:r>
              <a:t>- Regenprobelauf: Rinne, Fallrohr, Übergang in die Versickerung oder den Kanal</a:t>
            </a:r>
          </a:p>
          <a:p>
            <a:pPr>
              <a:defRPr sz="1800"/>
            </a:pPr>
            <a:r>
              <a:t>- Sichtprüfung an Dach, Anschlüssen und Pfostenfüßen</a:t>
            </a:r>
          </a:p>
          <a:p>
            <a:pPr>
              <a:defRPr sz="1800"/>
            </a:pPr>
            <a:r>
              <a:t>- Funktion von Elektrik und eventuell angeschlossener Wallbox</a:t>
            </a:r>
          </a:p>
          <a:p>
            <a:pPr>
              <a:defRPr sz="1800"/>
            </a:pPr>
            <a:r>
              <a:t>- Mängelliste eröffnen und Fristen zur Nacharbeit festhalten</a:t>
            </a:r>
          </a:p>
          <a:p>
            <a:pPr>
              <a:defRPr sz="1800"/>
            </a:pPr>
          </a:p>
          <a:p>
            <a:pPr>
              <a:defRPr sz="1800"/>
            </a:pPr>
            <a:r>
              <a:t>Sprechhinweis: Wechseln Sie mit dieser Folie vom Aufbau zur Nutzung. Erinnern Sie daran, dass sich eine automatische vollständige Versorgung des Autos durch die Carportfläche aus den vorhandenen Angaben nicht ableiten lässt. Dokumentieren Sie Auffälligkeiten mit Datum und Foto, damit Veränderungen sichtbar ble</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9 – Inbetriebnahme</a:t>
            </a:r>
          </a:p>
        </p:txBody>
      </p:sp>
      <p:sp>
        <p:nvSpPr>
          <p:cNvPr id="3" name="Content Placeholder 2"/>
          <p:cNvSpPr>
            <a:spLocks noGrp="1"/>
          </p:cNvSpPr>
          <p:nvPr>
            <p:ph idx="1"/>
          </p:nvPr>
        </p:nvSpPr>
        <p:spPr/>
        <p:txBody>
          <a:bodyPr/>
          <a:lstStyle/>
          <a:p>
            <a:pPr>
              <a:defRPr sz="1800"/>
            </a:pPr>
            <a:r>
              <a:t>iben.</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10 – Endabnahme und Dokumentation</a:t>
            </a:r>
          </a:p>
        </p:txBody>
      </p:sp>
      <p:sp>
        <p:nvSpPr>
          <p:cNvPr id="3" name="Content Placeholder 2"/>
          <p:cNvSpPr>
            <a:spLocks noGrp="1"/>
          </p:cNvSpPr>
          <p:nvPr>
            <p:ph idx="1"/>
          </p:nvPr>
        </p:nvSpPr>
        <p:spPr/>
        <p:txBody>
          <a:bodyPr/>
          <a:lstStyle/>
          <a:p>
            <a:pPr>
              <a:defRPr sz="1800"/>
            </a:pPr>
            <a:r>
              <a:t>Inhalt der Folie:</a:t>
            </a:r>
          </a:p>
          <a:p>
            <a:pPr>
              <a:defRPr sz="1800"/>
            </a:pPr>
            <a:r>
              <a:t>- Abnahmeprotokoll mit Mängelliste und Fristen</a:t>
            </a:r>
          </a:p>
          <a:p>
            <a:pPr>
              <a:defRPr sz="1800"/>
            </a:pPr>
            <a:r>
              <a:t>- Übergabe der Unterlagen: Lageplan, Maße, Statiknachweis, Montageanleitung, Pflegehinweise</a:t>
            </a:r>
          </a:p>
          <a:p>
            <a:pPr>
              <a:defRPr sz="1800"/>
            </a:pPr>
            <a:r>
              <a:t>- Wartungsplan für Oberflächen, Verbindungen, Entwässerung und Schneelast</a:t>
            </a:r>
          </a:p>
          <a:p>
            <a:pPr>
              <a:defRPr sz="1800"/>
            </a:pPr>
            <a:r>
              <a:t>- Belegsammlung für Versicherung, Eigentümerwechsel und spätere Standortfragen</a:t>
            </a:r>
          </a:p>
          <a:p>
            <a:pPr>
              <a:defRPr sz="1800"/>
            </a:pPr>
            <a:r>
              <a:t>- Rückbezug zur Vorprüfung: was hat sich bestätigt, was muss offen bleiben</a:t>
            </a:r>
          </a:p>
          <a:p>
            <a:pPr>
              <a:defRPr sz="1800"/>
            </a:pPr>
          </a:p>
          <a:p>
            <a:pPr>
              <a:defRPr sz="1800"/>
            </a:pPr>
            <a:r>
              <a:t>Sprechhinweis: Betonen Sie, dass die Übergabe nicht das Ende der eigenen Verantwortung ist. Wer Pflegehinweise des Herstellers, eigene Fotos mit Datum und eine Belegsammlung führt, kann bei späteren Schadenfällen, Versicherungsfragen oder Eigentümerwechseln schnel</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10 – Endabnahme und Dokumentation</a:t>
            </a:r>
          </a:p>
        </p:txBody>
      </p:sp>
      <p:sp>
        <p:nvSpPr>
          <p:cNvPr id="3" name="Content Placeholder 2"/>
          <p:cNvSpPr>
            <a:spLocks noGrp="1"/>
          </p:cNvSpPr>
          <p:nvPr>
            <p:ph idx="1"/>
          </p:nvPr>
        </p:nvSpPr>
        <p:spPr/>
        <p:txBody>
          <a:bodyPr/>
          <a:lstStyle/>
          <a:p>
            <a:pPr>
              <a:defRPr sz="1800"/>
            </a:pPr>
            <a:r>
              <a:t>ler antworten. Diese Folie schließt den zeitlichen Bogen zurück zur Vorprüfung und macht den Projektstand für Partner und Handwerker weiter nachvollziehbar.</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Verwandte Ratgeber und Vorlagen</a:t>
            </a:r>
          </a:p>
        </p:txBody>
      </p:sp>
      <p:sp>
        <p:nvSpPr>
          <p:cNvPr id="3" name="Content Placeholder 2"/>
          <p:cNvSpPr>
            <a:spLocks noGrp="1"/>
          </p:cNvSpPr>
          <p:nvPr>
            <p:ph idx="1"/>
          </p:nvPr>
        </p:nvSpPr>
        <p:spPr/>
        <p:txBody>
          <a:bodyPr/>
          <a:lstStyle/>
          <a:p>
            <a:r>
              <a:rPr sz="1800">
                <a:hlinkClick r:id="rId2"/>
              </a:rPr>
              <a:t>Carport München | Stellplatz planen &amp; Anfrage senden</a:t>
            </a:r>
          </a:p>
          <a:p>
            <a:r>
              <a:rPr sz="1800">
                <a:hlinkClick r:id="rId3"/>
              </a:rPr>
              <a:t>Carport und Elektroauto: Ladepunkt am Stellplatz ohne Solaranlage planen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