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39carport.de/index.html" TargetMode="External"/><Relationship Id="rId3" Type="http://schemas.openxmlformats.org/officeDocument/2006/relationships/hyperlink" Target="https://aws.039carport.de/paket-8c13ba319329413d9ebd48826967cc0c/carport-am-hang-standortbeurteilung-und-konstruktionsl-sungen-bei-gene-582022b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Carport-Gestaltung in München: Von der Baulinie bis zum Gestaltungsbeirat</a:t>
            </a:r>
          </a:p>
        </p:txBody>
      </p:sp>
      <p:sp>
        <p:nvSpPr>
          <p:cNvPr id="3" name="Content Placeholder 2"/>
          <p:cNvSpPr>
            <a:spLocks noGrp="1"/>
          </p:cNvSpPr>
          <p:nvPr>
            <p:ph idx="1"/>
          </p:nvPr>
        </p:nvSpPr>
        <p:spPr/>
        <p:txBody>
          <a:bodyPr/>
          <a:lstStyle/>
          <a:p>
            <a:r>
              <a:t>Münchner Baugebiete setzen Carports nicht nur technischen, sondern auch gestalterischen Anforderungen aus. Bebauungspläne, die Carport-Richtlinie der Lokalbaukommission und bei besonderen Lagen auch der Gestaltungsbeirat bestimmen, was am konkreten Grundstück zulässig ist. Dieser Leitfaden ordnet die Vorgaben und zeigt, wann eine Abstimmung mit der Baubehörde empfehlenswert oder notwendig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Gestalterische Festsetzungen im Bebauungsplan prüfen</a:t>
            </a:r>
          </a:p>
        </p:txBody>
      </p:sp>
      <p:sp>
        <p:nvSpPr>
          <p:cNvPr id="3" name="Content Placeholder 2"/>
          <p:cNvSpPr>
            <a:spLocks noGrp="1"/>
          </p:cNvSpPr>
          <p:nvPr>
            <p:ph idx="1"/>
          </p:nvPr>
        </p:nvSpPr>
        <p:spPr/>
        <p:txBody>
          <a:bodyPr/>
          <a:lstStyle/>
          <a:p>
            <a:pPr>
              <a:defRPr sz="1800"/>
            </a:pPr>
            <a:r>
              <a:t>Jeder Bebauungsplan kann für sein Geltungsgebiet spezifische Gestaltungsregeln enthalten, die über die Bayerische Bauordnung hinausgehen. Typische Festsetzungen betreffen die zulässige Dachform, die Farbgebung von Dach- und Wandflächen, diemaximale Firsthöhe, die Sockelhöhe und die Materialität der Konstruktion. Ein Bebauungsplan kann etwa ein Satteldach vorschreiben, eine maximale Wandhöhe von 2,80 Metern festlegen oder die Verwendung von Holz als Oberflächenmaterial ausschließen. Vor der Auswahl eines Carporttyps ist daher die Feststellung der geltenden Bebauungsplan-Festsetzungen für das betroffene Grundstück unerlässlich. Die zuständige 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Gestalterische Festsetzungen im Bebauungsplan prüfen</a:t>
            </a:r>
          </a:p>
        </p:txBody>
      </p:sp>
      <p:sp>
        <p:nvSpPr>
          <p:cNvPr id="3" name="Content Placeholder 2"/>
          <p:cNvSpPr>
            <a:spLocks noGrp="1"/>
          </p:cNvSpPr>
          <p:nvPr>
            <p:ph idx="1"/>
          </p:nvPr>
        </p:nvSpPr>
        <p:spPr/>
        <p:txBody>
          <a:bodyPr/>
          <a:lstStyle/>
          <a:p>
            <a:pPr>
              <a:defRPr sz="1800"/>
            </a:pPr>
            <a:r>
              <a:t>ezirksinspektion oder das Stadtarchiv kann Auskunft über den aktuellen Planstand erteilen.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Carport-Richtlinie der Lokalbaukommission</a:t>
            </a:r>
          </a:p>
        </p:txBody>
      </p:sp>
      <p:sp>
        <p:nvSpPr>
          <p:cNvPr id="3" name="Content Placeholder 2"/>
          <p:cNvSpPr>
            <a:spLocks noGrp="1"/>
          </p:cNvSpPr>
          <p:nvPr>
            <p:ph idx="1"/>
          </p:nvPr>
        </p:nvSpPr>
        <p:spPr/>
        <p:txBody>
          <a:bodyPr/>
          <a:lstStyle/>
          <a:p>
            <a:pPr>
              <a:defRPr sz="1800"/>
            </a:pPr>
            <a:r>
              <a:t>Die Lokalbaukommission der Landeshauptstadt München hat eine städtische Carport-Richtlinie erlassen, die ergänzend zu den Bebauungsplänen gilt. Sie regelt insbesondere die Zulässigkeit von Carports in Vorgärten, da Garagen und überdachte Stellplätze dort grundsätzlich nicht erlaubt sind. Eine Befreiung kommt unter bestimmten Voraussetzungen innerhalb des Mittleren Rings, in Dorfkernen, denkmalgeschützten Ensembles und einheitlich entwickelten Siedlungen nur dann infrage, wenn ein Ein- oder Zweifamilienwohnhaus vorhanden ist, der Standort auf der Zufahrt zu einer bestehenden Garage oder einem weiteren Carport liegt und das Vorhaben der Hauptnu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Carport-Richtlinie der Lokalbaukommission</a:t>
            </a:r>
          </a:p>
        </p:txBody>
      </p:sp>
      <p:sp>
        <p:nvSpPr>
          <p:cNvPr id="3" name="Content Placeholder 2"/>
          <p:cNvSpPr>
            <a:spLocks noGrp="1"/>
          </p:cNvSpPr>
          <p:nvPr>
            <p:ph idx="1"/>
          </p:nvPr>
        </p:nvSpPr>
        <p:spPr/>
        <p:txBody>
          <a:bodyPr/>
          <a:lstStyle/>
          <a:p>
            <a:pPr>
              <a:defRPr sz="1800"/>
            </a:pPr>
            <a:r>
              <a:t>tzung des Grundstücks nicht widerspricht. Auch ein entgegenstehender Bebauungsplan schließt eine Befreiung in der Regel aus. Die Richtlinie unterscheidet damit klar zwischen verfahrensfreien Vorhaben nach Art. 57 BayBO und der weitergehenden städtebaulichen Zulässigkeit am Standort.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Materialvorgaben einhalten</a:t>
            </a:r>
          </a:p>
        </p:txBody>
      </p:sp>
      <p:sp>
        <p:nvSpPr>
          <p:cNvPr id="3" name="Content Placeholder 2"/>
          <p:cNvSpPr>
            <a:spLocks noGrp="1"/>
          </p:cNvSpPr>
          <p:nvPr>
            <p:ph idx="1"/>
          </p:nvPr>
        </p:nvSpPr>
        <p:spPr/>
        <p:txBody>
          <a:bodyPr/>
          <a:lstStyle/>
          <a:p>
            <a:pPr>
              <a:defRPr sz="1800"/>
            </a:pPr>
            <a:r>
              <a:t>Die Dachform des Carports muss sich in die Eigenart der baulichen Umgebung einfügen. In Wohngebieten mit vorherrschendem Sattel- oder Walmdach wird ein Flachdach-Carport oft als Fremdkörper wahrgenommen und kann durch den Bebauungsplan ausgeschlossen sein. Auch die Materialwahl der Dachhaut unterliegt regionalen Vorgaben: In manchen Gebieten sind Blechdächer nur in gedeckten Farbtönen zulässig, in anderen sind Ziegeleindeckungen oder begrünte Dächer ausdrücklich gewünscht. Die Pfosten, Balken und sichtbaren Holzteile eines Carports können ebenfalls gestalterischen Einschränkungen unterliegen, etwa durch eine Vorgabe zum Oberflächenschutz oder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Materialvorgaben einhalten</a:t>
            </a:r>
          </a:p>
        </p:txBody>
      </p:sp>
      <p:sp>
        <p:nvSpPr>
          <p:cNvPr id="3" name="Content Placeholder 2"/>
          <p:cNvSpPr>
            <a:spLocks noGrp="1"/>
          </p:cNvSpPr>
          <p:nvPr>
            <p:ph idx="1"/>
          </p:nvPr>
        </p:nvSpPr>
        <p:spPr/>
        <p:txBody>
          <a:bodyPr/>
          <a:lstStyle/>
          <a:p>
            <a:pPr>
              <a:defRPr sz="1800"/>
            </a:pPr>
            <a:r>
              <a:t> zur Holzart. Eine Abstimmung der Carportkonstruktion mit der Fassade des Hauptgebäudes erhöht die Wahrscheinlichkeit einer Genehmigungsfreistellung oder Befreiung ohne Auflagen.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Baulinien beachten</a:t>
            </a:r>
          </a:p>
        </p:txBody>
      </p:sp>
      <p:sp>
        <p:nvSpPr>
          <p:cNvPr id="3" name="Content Placeholder 2"/>
          <p:cNvSpPr>
            <a:spLocks noGrp="1"/>
          </p:cNvSpPr>
          <p:nvPr>
            <p:ph idx="1"/>
          </p:nvPr>
        </p:nvSpPr>
        <p:spPr/>
        <p:txBody>
          <a:bodyPr/>
          <a:lstStyle/>
          <a:p>
            <a:pPr>
              <a:defRPr sz="1800"/>
            </a:pPr>
            <a:r>
              <a:t>Unabhängig von gestalterischen Vorgaben sind die Abstandsflächen nach der Bayerischen Bauordnung einzuhalten. Carports sind Gebäude im Sinne des Abstandsflächenrechts und müssen daher Mindestabstände zu Nachbargrenzen und -gebäuden wahren, sofern keine Ausnahme greift. Bebauungspläne können darüber hinaus Baulinien oder Baufluchtlinien festlegen, die eine exakte Positionierung des Carports vorschreiben. Ein Carport darf etwa nur auf einer festgelegten Baulinie beginnen oder muss einen Mindestabstand von dieser einhalten. Die Kombination aus Bebauungsplan-Festsetzungen, Abstandsflächenrecht und Carport-Richtlinie ergibt für jedes Grundstück ei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Baulinien beachten</a:t>
            </a:r>
          </a:p>
        </p:txBody>
      </p:sp>
      <p:sp>
        <p:nvSpPr>
          <p:cNvPr id="3" name="Content Placeholder 2"/>
          <p:cNvSpPr>
            <a:spLocks noGrp="1"/>
          </p:cNvSpPr>
          <p:nvPr>
            <p:ph idx="1"/>
          </p:nvPr>
        </p:nvSpPr>
        <p:spPr/>
        <p:txBody>
          <a:bodyPr/>
          <a:lstStyle/>
          <a:p>
            <a:pPr>
              <a:defRPr sz="1800"/>
            </a:pPr>
            <a:r>
              <a:t>nen individuell zulässigen Bereich, innerhalb dessen der Carport stehen darf.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der Gestaltungsbeirat einbezogen wird</a:t>
            </a:r>
          </a:p>
        </p:txBody>
      </p:sp>
      <p:sp>
        <p:nvSpPr>
          <p:cNvPr id="3" name="Content Placeholder 2"/>
          <p:cNvSpPr>
            <a:spLocks noGrp="1"/>
          </p:cNvSpPr>
          <p:nvPr>
            <p:ph idx="1"/>
          </p:nvPr>
        </p:nvSpPr>
        <p:spPr/>
        <p:txBody>
          <a:bodyPr/>
          <a:lstStyle/>
          <a:p>
            <a:pPr>
              <a:defRPr sz="1800"/>
            </a:pPr>
            <a:r>
              <a:t>Der Gestaltungsbeirat der Landeshauptstadt München berät bei Vorhaben, die in besonders sensiblen städtebaulichen Lagen liegen oder bei denen gestalterische Belange außerhalb des normalen Bebauungsplanrahmens zu beurteilen sind. Das betrifft insbesondere den Bereich um den Mittleren Ring, den Altstadtbereich, denkmalgeschützte Ensembles und Neubaugebiete mit besonders hoher gestalterischer Bindung. Ein Antrag auf Bauvorbescheid oder eine Bauanfrage kann von der Lokalbaukommission dem Gestaltungsbeirat vorgelegt werden, wenn das Vorhaben in einem der genannten Bereiche liegt und die üblichen Festsetzungen nicht eindeutig angewendet werden könn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der Gestaltungsbeirat einbezogen wird</a:t>
            </a:r>
          </a:p>
        </p:txBody>
      </p:sp>
      <p:sp>
        <p:nvSpPr>
          <p:cNvPr id="3" name="Content Placeholder 2"/>
          <p:cNvSpPr>
            <a:spLocks noGrp="1"/>
          </p:cNvSpPr>
          <p:nvPr>
            <p:ph idx="1"/>
          </p:nvPr>
        </p:nvSpPr>
        <p:spPr/>
        <p:txBody>
          <a:bodyPr/>
          <a:lstStyle/>
          <a:p>
            <a:pPr>
              <a:defRPr sz="1800"/>
            </a:pPr>
            <a:r>
              <a:t>en. Eine freiwillige Anfrage vor Antragstellung empfiehlt sich, um Auflagen oder Nachforderungen zu vermeiden, die bei einer späteren Vorlage entstehen könnten.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Sprechhinweise für das Gespräch mit der Baubehörde</a:t>
            </a:r>
          </a:p>
        </p:txBody>
      </p:sp>
      <p:sp>
        <p:nvSpPr>
          <p:cNvPr id="3" name="Content Placeholder 2"/>
          <p:cNvSpPr>
            <a:spLocks noGrp="1"/>
          </p:cNvSpPr>
          <p:nvPr>
            <p:ph idx="1"/>
          </p:nvPr>
        </p:nvSpPr>
        <p:spPr/>
        <p:txBody>
          <a:bodyPr/>
          <a:lstStyle/>
          <a:p>
            <a:pPr>
              <a:defRPr sz="1800"/>
            </a:pPr>
            <a:r>
              <a:t>Vor einem persönlichen Gespräch bei der Lokalbaukommission oder der zuständigen Bezirksinspektion empfiehlt sich die Vorbereitung folgender Unterlagen: aktueller Auszug aus dem Bebauungsplan, Lageplan mit eingezeichnetem Carportvorschlag, Fotos der vorhandenen Bebauung und des geplanten Standorts sowie eine kurze Beschreibung der geplanten Konstruktion mit Dachform und Material. Benennen Sie im Gespräch klar, ob es sich um eine Frage zur verfahrensrechtlichen Einordnung, zur gestalterischen Zulässigkeit oder zu beiden Punkten handelt. Fragen Sie gezielt nach, ob der geplante Standort im Vorgarten liegt und ob eine Befreiung nach der Carport-R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Sprechhinweise für das Gespräch mit der Baubehörde</a:t>
            </a:r>
          </a:p>
        </p:txBody>
      </p:sp>
      <p:sp>
        <p:nvSpPr>
          <p:cNvPr id="3" name="Content Placeholder 2"/>
          <p:cNvSpPr>
            <a:spLocks noGrp="1"/>
          </p:cNvSpPr>
          <p:nvPr>
            <p:ph idx="1"/>
          </p:nvPr>
        </p:nvSpPr>
        <p:spPr/>
        <p:txBody>
          <a:bodyPr/>
          <a:lstStyle/>
          <a:p>
            <a:pPr>
              <a:defRPr sz="1800"/>
            </a:pPr>
            <a:r>
              <a:t>ichtlinie möglich wäre. Notieren Sie den Namen des Sachbearbeiters und eventuelle Auflagen, die mündlich genannt werden, und bitten Sie um schriftliche Bestätigung. So entsteht eine nachvollziehbare Grundlage für die weitere Planung, die unabhängig vom Gesprächspartner verlässlich bleibt.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Carport-Planung in München</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 am Hang: Standortbeurteilung und Konstruktionslösungen bei geneigtem Gelände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