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c7f5224eda8d44e5b937038247fb3990/carport-und-starkregen-schutzkonzepte-gegen-ueberflutung-am-stellplatz-20b1379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Carport-Kostenstruktur auf Folien: Was kostet was im Projekt?</a:t>
            </a:r>
          </a:p>
        </p:txBody>
      </p:sp>
      <p:sp>
        <p:nvSpPr>
          <p:cNvPr id="3" name="Content Placeholder 2"/>
          <p:cNvSpPr>
            <a:spLocks noGrp="1"/>
          </p:cNvSpPr>
          <p:nvPr>
            <p:ph idx="1"/>
          </p:nvPr>
        </p:nvSpPr>
        <p:spPr/>
        <p:txBody>
          <a:bodyPr/>
          <a:lstStyle/>
          <a:p>
            <a:r>
              <a:t>Eine Präsentation zur Kostenstruktur eines Carport-Projekts in München lebt davon, dass jede Folie für sich steht und im Gespräch mit Fachbetrieben, Versicherungen oder der Eigentümergemeinschaft trägt. Die folgende Folienstruktur bündelt die wesentlichen Kostenblöcke, ergänzt eine Vergleichsfolie zur Eigen- und Fachmontage und schließt mit einer Folie zu Posten, die in der Anfrage regelmäßig fehlen. Die Inhalte sind als Sprechgerüst formuliert, nicht als Preisliste oder Bauanleitung, und verweisen thematisch auf die Ratgeber zu Baugenehmigung, Maßen, Material, Dach, Fundament und Wartung.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 – Zweck der Vorlage und Hinweis zur Reichweite</a:t>
            </a:r>
          </a:p>
        </p:txBody>
      </p:sp>
      <p:sp>
        <p:nvSpPr>
          <p:cNvPr id="3" name="Content Placeholder 2"/>
          <p:cNvSpPr>
            <a:spLocks noGrp="1"/>
          </p:cNvSpPr>
          <p:nvPr>
            <p:ph idx="1"/>
          </p:nvPr>
        </p:nvSpPr>
        <p:spPr/>
        <p:txBody>
          <a:bodyPr/>
          <a:lstStyle/>
          <a:p>
            <a:pPr>
              <a:defRPr sz="1800"/>
            </a:pPr>
            <a:r>
              <a:t>Stichpunkte: Vorlage ordnet die Carport-Kostenstruktur in München als Gesprächsgrundlage; ersetzt keine Angebotsprüfung am konkreten Projekt; verweist auf bestehende Ratgeber zu Baugenehmigung, Material, Dach, Fundament, Maßen, Wartung. Sprechhinweis: Eröffnen Sie damit, dass die Folien nur eine Gesprächsstruktur liefern. Weisen Sie darauf hin, dass eine pauschale Quadratmeter- oder Stückpreisangabe ohne Leistungsbeschreibung keine Vergleichbarkeit erzeugt und dass Fundament, Montage, Wasserführung und Nebenarbeiten getrennt ausgewiesen werden müssen.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2 – Vom Bausatz zum fertigen Stellplatz</a:t>
            </a:r>
          </a:p>
        </p:txBody>
      </p:sp>
      <p:sp>
        <p:nvSpPr>
          <p:cNvPr id="3" name="Content Placeholder 2"/>
          <p:cNvSpPr>
            <a:spLocks noGrp="1"/>
          </p:cNvSpPr>
          <p:nvPr>
            <p:ph idx="1"/>
          </p:nvPr>
        </p:nvSpPr>
        <p:spPr/>
        <p:txBody>
          <a:bodyPr/>
          <a:lstStyle/>
          <a:p>
            <a:pPr>
              <a:defRPr sz="1800"/>
            </a:pPr>
            <a:r>
              <a:t>Stichpunkte: Bausatz, montierter Carport und fertiger Stellplatz beschreiben drei unterschiedliche Ergebnisse; derselbe Baukörper kann im Gesamtprojekt teurer werden, wenn Positionen fehlen; ein niedriger Bauteilpreis ist noch kein Projektpreis. Sprechhinweis: Erläutern Sie, dass der Endbetrag erst vergleichbar wird, wenn Konstruktion, Dach, Entwässerung, Gründung, Montage, Transport und Nebenarbeiten in derselben Tiefe beschrieben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3 – Kostenblock Bausatz</a:t>
            </a:r>
          </a:p>
        </p:txBody>
      </p:sp>
      <p:sp>
        <p:nvSpPr>
          <p:cNvPr id="3" name="Content Placeholder 2"/>
          <p:cNvSpPr>
            <a:spLocks noGrp="1"/>
          </p:cNvSpPr>
          <p:nvPr>
            <p:ph idx="1"/>
          </p:nvPr>
        </p:nvSpPr>
        <p:spPr/>
        <p:txBody>
          <a:bodyPr/>
          <a:lstStyle/>
          <a:p>
            <a:pPr>
              <a:defRPr sz="1800"/>
            </a:pPr>
            <a:r>
              <a:t>Stichpunkte: Tragkonstruktion, Material, Außenmaße, lichte Maße, Oberfläche, Verbindungsmittel, Sicht- und Schnittkanten; Material beeinflusst nicht nur den Preis, sondern auch Pflegeaufwand und Lebensdauer; Holz-, Aluminium- und Stahlbausätze unterscheiden sich in Querschnitten, Verbindungstechnik und Korrosionsschutz. Sprechhinweis: Fragen Sie bewusst nach Bauteilbezeichnung, Stückzahl und Lieferumfang, nicht nur nach Modellname. Weisen Sie darauf hin, dass produktbezogene Montageanleitungen nur für das bezeichnete Produkt gelten.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4 – Kostenblock Montage</a:t>
            </a:r>
          </a:p>
        </p:txBody>
      </p:sp>
      <p:sp>
        <p:nvSpPr>
          <p:cNvPr id="3" name="Content Placeholder 2"/>
          <p:cNvSpPr>
            <a:spLocks noGrp="1"/>
          </p:cNvSpPr>
          <p:nvPr>
            <p:ph idx="1"/>
          </p:nvPr>
        </p:nvSpPr>
        <p:spPr/>
        <p:txBody>
          <a:bodyPr/>
          <a:lstStyle/>
          <a:p>
            <a:pPr>
              <a:defRPr sz="1800"/>
            </a:pPr>
            <a:r>
              <a:t>Stichpunkte: Transport, Zugang, Hebegeräte, vollständiger Aufbau, Aushärtezeiten; enger Zugang, Hang oder Innenhof verändern den Aufwand; Montage umfasst auch das Ausrichten, Verschrauben und die Übergabe. Sprechhinweis: Klären Sie, ob die Montage den kompletten Aufbau bis zur Übergabe enthält oder nur das Stellen der Bauteile. Fragen Sie nach der Vorgehensweise bei nicht passendem Untergrund oder fehlenden Vorarbeiten.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5 – Kostenblock Fundament und Baugrund</a:t>
            </a:r>
          </a:p>
        </p:txBody>
      </p:sp>
      <p:sp>
        <p:nvSpPr>
          <p:cNvPr id="3" name="Content Placeholder 2"/>
          <p:cNvSpPr>
            <a:spLocks noGrp="1"/>
          </p:cNvSpPr>
          <p:nvPr>
            <p:ph idx="1"/>
          </p:nvPr>
        </p:nvSpPr>
        <p:spPr/>
        <p:txBody>
          <a:bodyPr/>
          <a:lstStyle/>
          <a:p>
            <a:pPr>
              <a:defRPr sz="1800"/>
            </a:pPr>
            <a:r>
              <a:t>Stichpunkte: Punktfundament oder Bodenplatte, Aushub, Beton, Anker, Entsorgung; Pflaster ist kein Fundamentnachweis; vorhandene Betonfläche muss auf Dicke, Zustand und Randabstände geprüft werden; aufgefüllter Boden, Leitungen und Entwässerung gehören in die Vorprüfung. Sprechhinweis: Erklären Sie, dass Fundament und Carportstatik zusammenpassen müssen und dass eine häufig genannte Fundamenttiefe die Statik und den Baugrund nicht ersetzt.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6 – Kostenblock Dach und Entwässerung</a:t>
            </a:r>
          </a:p>
        </p:txBody>
      </p:sp>
      <p:sp>
        <p:nvSpPr>
          <p:cNvPr id="3" name="Content Placeholder 2"/>
          <p:cNvSpPr>
            <a:spLocks noGrp="1"/>
          </p:cNvSpPr>
          <p:nvPr>
            <p:ph idx="1"/>
          </p:nvPr>
        </p:nvSpPr>
        <p:spPr/>
        <p:txBody>
          <a:bodyPr/>
          <a:lstStyle/>
          <a:p>
            <a:pPr>
              <a:defRPr sz="1800"/>
            </a:pPr>
            <a:r>
              <a:t>Stichpunkte: Dachhaut, Unterkonstruktion, Rinne, Fallrohr, Wasserweg bis zum Anschluss oder zur Versickerung; Gefälle auch bei flach wirkendem Dach nötig; Zusatzlasten wie Photovoltaik oder Begrünung verändern Tragwerk und Befestigung. Sprechhinweis: Betonen Sie, dass die Regenwasserführung kein separates Thema ist, sondern mit Dach und Tragwerk zusammen geplant wird. Weisen Sie auf die Münchner Hinweise zur Grundstücksentwässerung hin und auf die Notwendigkeit, den Wasserweg vollständig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7 – Kostenblock Nebenarbeiten</a:t>
            </a:r>
          </a:p>
        </p:txBody>
      </p:sp>
      <p:sp>
        <p:nvSpPr>
          <p:cNvPr id="3" name="Content Placeholder 2"/>
          <p:cNvSpPr>
            <a:spLocks noGrp="1"/>
          </p:cNvSpPr>
          <p:nvPr>
            <p:ph idx="1"/>
          </p:nvPr>
        </p:nvSpPr>
        <p:spPr/>
        <p:txBody>
          <a:bodyPr/>
          <a:lstStyle/>
          <a:p>
            <a:pPr>
              <a:defRPr sz="1800"/>
            </a:pPr>
            <a:r>
              <a:t>Stichpunkte: Pflaster, Leitungsweg, elektrischer Anschluss, Anschlussarbeiten an Regenwasser oder Strom, Wiederherstellung angrenzender Flächen, Entsorgung; enge Zufahrt, unbekannter Baugrund und bestehende Leitungen können Aufwand und Folgekosten verändern. Sprechhinweis: Listen Sie Nebenarbeiten vor der Anfrage bewusst auf und kennzeichnen Sie, welche davon bauseits erbracht werden sollen. Eine fehlende Position im Angebot ist kein Preisvorteil, sondern eine noch ungeklärte Ausgabe.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8 – Kostenblock Wartung und Pflege</a:t>
            </a:r>
          </a:p>
        </p:txBody>
      </p:sp>
      <p:sp>
        <p:nvSpPr>
          <p:cNvPr id="3" name="Content Placeholder 2"/>
          <p:cNvSpPr>
            <a:spLocks noGrp="1"/>
          </p:cNvSpPr>
          <p:nvPr>
            <p:ph idx="1"/>
          </p:nvPr>
        </p:nvSpPr>
        <p:spPr/>
        <p:txBody>
          <a:bodyPr/>
          <a:lstStyle/>
          <a:p>
            <a:pPr>
              <a:defRPr sz="1800"/>
            </a:pPr>
            <a:r>
              <a:t>Stichpunkte: Pflege ist material- und konstruktionsabhängig; Holz, Aluminium und Stahl haben unterschiedliche Pflegeziele; Herstellerhinweise gehen vor pauschalen Intervallen; Zugänglichkeit von Verbindungen, Rinnen und Anschlüssen bestimmt den Aufwand. Sprechhinweis: Weisen Sie darauf hin, dass die Aussage „wartungsfrei“ für kein Material eine tragfähige Grundlage ist und dass Pflegeaufwand in die Lebenszykluskosten eingerechnet werden sollte, nicht in den Anschaffungspreis.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9 – Vergleichsfolie Eigenmontage und Fachmontage</a:t>
            </a:r>
          </a:p>
        </p:txBody>
      </p:sp>
      <p:sp>
        <p:nvSpPr>
          <p:cNvPr id="3" name="Content Placeholder 2"/>
          <p:cNvSpPr>
            <a:spLocks noGrp="1"/>
          </p:cNvSpPr>
          <p:nvPr>
            <p:ph idx="1"/>
          </p:nvPr>
        </p:nvSpPr>
        <p:spPr/>
        <p:txBody>
          <a:bodyPr/>
          <a:lstStyle/>
          <a:p>
            <a:pPr>
              <a:defRPr sz="1800"/>
            </a:pPr>
            <a:r>
              <a:t>Stichpunkte: Eigenleistung eignet sich für vorbereitende Tätigkeiten, Materialannahme und einfache Montageschritte; fachliche Pflicht bleibt für Statik, Fundament, Anschlüsse und Elektroarbeit; Eigenmontage verlagert Kosten vom Angebot in Eigenzeit, Werkzeug und Risiko; Fachmontage übernimmt Verantwortung für Lot, Anschluss und Übergabe. Sprechhinweis: Stellen Sie die Frage nach Eigenleistung erst, wenn Position, Material und Maße feststehen. Erklären Sie, dass der vermeintliche Preisvorteil der Eigenmontage durch fehlende Werkzeuge, Helfer, Aushärtezeiten und Haftungsfragen relativiert werden kann.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10 – Sprechhinweise für Versicherungsgespräche</a:t>
            </a:r>
          </a:p>
        </p:txBody>
      </p:sp>
      <p:sp>
        <p:nvSpPr>
          <p:cNvPr id="3" name="Content Placeholder 2"/>
          <p:cNvSpPr>
            <a:spLocks noGrp="1"/>
          </p:cNvSpPr>
          <p:nvPr>
            <p:ph idx="1"/>
          </p:nvPr>
        </p:nvSpPr>
        <p:spPr/>
        <p:txBody>
          <a:bodyPr/>
          <a:lstStyle/>
          <a:p>
            <a:pPr>
              <a:defRPr sz="1800"/>
            </a:pPr>
            <a:r>
              <a:t>Stichpunkte: Belege aus Planung und Aufbau zusammenführen: Lageplan, Maße, Baugenehmigungs- oder Befreiungsunterlagen, Statik, Wartungsbelege, Fotodokumentation; Abnahmeprotokoll als Ausgangspunkt für spätere Schadenfälle; Elementarschäden und Haftung gegenüber Nachbargrundstücken hängen an Dach, Entwässerung und Standort. Sprechhinweis: Sprechen Sie im Versicherungsgespräch nicht über den Kaufpreis, sondern über den dokumentierten Leistungsumfang. Weisen Sie darauf hin, dass Nachweise aus Planung und Wartung im Schadenfall den Unterschied machen.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11 – Sprechhinweise für Gespräche mit Partnern und Eigentümergemeinschaft</a:t>
            </a:r>
          </a:p>
        </p:txBody>
      </p:sp>
      <p:sp>
        <p:nvSpPr>
          <p:cNvPr id="3" name="Content Placeholder 2"/>
          <p:cNvSpPr>
            <a:spLocks noGrp="1"/>
          </p:cNvSpPr>
          <p:nvPr>
            <p:ph idx="1"/>
          </p:nvPr>
        </p:nvSpPr>
        <p:spPr/>
        <p:txBody>
          <a:bodyPr/>
          <a:lstStyle/>
          <a:p>
            <a:pPr>
              <a:defRPr sz="1800"/>
            </a:pPr>
            <a:r>
              <a:t>Stichpunkte: Carport betrifft nicht nur das eigene Grundstück, sondern auch Zufahrt, Grenzabstände und Erscheinungsbild; bei Reihenhaus und Wohnanlage ist die Zustimmung der Gemeinschaft eine eigene Ebene neben der baurechtlichen Verfahrensfreiheit; Sichtschutz, Lärmschutz und Wasserführung sind Themen, die früh angesprochen werden sollten. Sprechhinweis: Formulieren Sie technische Punkte in einfachen Bildern. Erklären Sie, dass Verfahrensfreiheit nach Art. 57 BayBO keine wohnungseigentumsrechtliche Zustimmung ersetzt und dass das Miteigentum eine eigene Prüfung verlangt.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12 – Schlussfolie: Typische Vergessenskosten</a:t>
            </a:r>
          </a:p>
        </p:txBody>
      </p:sp>
      <p:sp>
        <p:nvSpPr>
          <p:cNvPr id="3" name="Content Placeholder 2"/>
          <p:cNvSpPr>
            <a:spLocks noGrp="1"/>
          </p:cNvSpPr>
          <p:nvPr>
            <p:ph idx="1"/>
          </p:nvPr>
        </p:nvSpPr>
        <p:spPr/>
        <p:txBody>
          <a:bodyPr/>
          <a:lstStyle/>
          <a:p>
            <a:pPr>
              <a:defRPr sz="1800"/>
            </a:pPr>
            <a:r>
              <a:t>Stichpunkte: Regenwasserführung und Anschluss an die Grundstücksentwässerung; Aushub, Entsorgung und Wiederherstellung von Pflaster und angrenzenden Flächen; elektrischer Leitungsweg und Stellfläche für Wechselrichter oder Wallbox; Standortvorprüfung mit Vorgarten- und Abstandsflächenregelung; Schneelast- und Windbemessung am konkreten Standort; Erdarbeiten bei unbekanntem Baugrund; Nachrüstkosten, wenn Photovoltaik erst später eingeplant wird; Wartungswerkzeuge, Rinnenzugang und austauschbare Bauteile. Sprechhinweis: Schließen Sie mit der Frage, ob im aktuellen Angebot jede dieser Zeilen ausdrücklich enthalten, bauseits zu erledigen oder noc</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12 – Schlussfolie: Typische Vergessenskosten</a:t>
            </a:r>
          </a:p>
        </p:txBody>
      </p:sp>
      <p:sp>
        <p:nvSpPr>
          <p:cNvPr id="3" name="Content Placeholder 2"/>
          <p:cNvSpPr>
            <a:spLocks noGrp="1"/>
          </p:cNvSpPr>
          <p:nvPr>
            <p:ph idx="1"/>
          </p:nvPr>
        </p:nvSpPr>
        <p:spPr/>
        <p:txBody>
          <a:bodyPr/>
          <a:lstStyle/>
          <a:p>
            <a:pPr>
              <a:defRPr sz="1800"/>
            </a:pPr>
            <a:r>
              <a:t>h offen ist. Eine ungeklärte Position ist keine Ersparnis, sondern eine noch nicht bezifferte Ausgabe.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und Vorlagen</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und Starkregen: Schutzkonzepte gegen Ueberflutung am Stellplatz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