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aws.039carport.de/index.html" TargetMode="External"/><Relationship Id="rId3" Type="http://schemas.openxmlformats.org/officeDocument/2006/relationships/hyperlink" Target="https://aws.039carport.de/paket-e37f9daacb3240209e28c395d9d37fa5/carport-als-mehrfacher-schutz-l-rm-sicht-und-wind-rund-um-den-stellpla-f682dbfd.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Carport-Rechtsrahmen auf einen Blick: BayBO, GaStellV und Vorgartenregel anschaulich visualisiert</a:t>
            </a:r>
          </a:p>
        </p:txBody>
      </p:sp>
      <p:sp>
        <p:nvSpPr>
          <p:cNvPr id="3" name="Content Placeholder 2"/>
          <p:cNvSpPr>
            <a:spLocks noGrp="1"/>
          </p:cNvSpPr>
          <p:nvPr>
            <p:ph idx="1"/>
          </p:nvPr>
        </p:nvSpPr>
        <p:spPr/>
        <p:txBody>
          <a:bodyPr/>
          <a:lstStyle/>
          <a:p>
            <a:r>
              <a:t>Wer Carport-Bauherren in München vor Behörden oder Nachbarschaft vertritt, merkt schnell: Die rechtlichen Vorgaben aus BayBO, GaStellV und der städtischen Carport-Richtlinie wirken auf Außenstehende abstrakt. Eine Folienvorlage kann diese Begriffe in Bilder übersetzen, ohne sie zu verkürzen. Die folgende Gliederung ordnet fünf zentrale Folienbausteine, schlägt für jeden Baustein eine Visualisierung vor und liefert Sprechhinweise, die in einem Behörden- oder Nachbarschaftsgespräch direkt verwendet werden können. Sie ersetzt weder die Vorprüfung durch die Lokalbaukommission noch die Lektüre der genannten Vorschriften, sondern strukturiert die 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Schichtmodell als visuelle Grundidee</a:t>
            </a:r>
          </a:p>
        </p:txBody>
      </p:sp>
      <p:sp>
        <p:nvSpPr>
          <p:cNvPr id="3" name="Content Placeholder 2"/>
          <p:cNvSpPr>
            <a:spLocks noGrp="1"/>
          </p:cNvSpPr>
          <p:nvPr>
            <p:ph idx="1"/>
          </p:nvPr>
        </p:nvSpPr>
        <p:spPr/>
        <p:txBody>
          <a:bodyPr/>
          <a:lstStyle/>
          <a:p>
            <a:pPr>
              <a:defRPr sz="1800"/>
            </a:pPr>
            <a:r>
              <a:t>Stellen Sie den Rechtsrahmen nicht als lange Liste, sondern als drei übereinanderliegende Schichten dar: unten die Flächengrenze nach Art. 57 BayBO, in der Mitte die Abstands- und Wandhöhenregeln nach Art. 6 BayBO, oben die örtliche Standortbewertung durch Bebauungsplan, GaStellV-Anforderungen und Münchner Carport-Richtlinie. Jede Folie greift eine Schicht heraus und hebt sie farbig hervor, während die anderen Schichten blass im Hintergrund bleiben. So wird sichtbar, dass Verfahrensfreiheit, technische Zulässigkeit und Standortgenehmigung getrennt zu prüfen sind. Sprechhinweis: Eröffnen Sie das Gespräch mit dem Satz, dass jede Schicht für sic</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Schichtmodell als visuelle Grundidee</a:t>
            </a:r>
          </a:p>
        </p:txBody>
      </p:sp>
      <p:sp>
        <p:nvSpPr>
          <p:cNvPr id="3" name="Content Placeholder 2"/>
          <p:cNvSpPr>
            <a:spLocks noGrp="1"/>
          </p:cNvSpPr>
          <p:nvPr>
            <p:ph idx="1"/>
          </p:nvPr>
        </p:nvSpPr>
        <p:spPr/>
        <p:txBody>
          <a:bodyPr/>
          <a:lstStyle/>
          <a:p>
            <a:pPr>
              <a:defRPr sz="1800"/>
            </a:pPr>
            <a:r>
              <a:t>h beantwortet werden muss und dass die Erlaubnis einer Schicht nicht automatisch die Erlaubnis der nächsten bedeutet.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Folie Verfahrensfreiheit nach Art. 57 BayBO</a:t>
            </a:r>
          </a:p>
        </p:txBody>
      </p:sp>
      <p:sp>
        <p:nvSpPr>
          <p:cNvPr id="3" name="Content Placeholder 2"/>
          <p:cNvSpPr>
            <a:spLocks noGrp="1"/>
          </p:cNvSpPr>
          <p:nvPr>
            <p:ph idx="1"/>
          </p:nvPr>
        </p:nvSpPr>
        <p:spPr/>
        <p:txBody>
          <a:bodyPr/>
          <a:lstStyle/>
          <a:p>
            <a:pPr>
              <a:defRPr sz="1800"/>
            </a:pPr>
            <a:r>
              <a:t>Visualisieren Sie Art. 57 BayBO als einfaches Rechteck mit der Zahl 50 m². Darunter zeigen Sie einen Carport-Grundriss im gleichen Maßstab, einmal innerhalb und einmal knapp außerhalb der Grenze. Ergänzen Sie drei Symbole: ein Häkchen für verfahrensfrei innerhalb des Baugebiets, ein Warndreieck für die Außenbereichs-Ausnahme und ein Fragezeichen für die Pflicht, weitere Schichten zu prüfen. So entsteht das Bild, dass die Flächengrenze allein noch keine Aussage über die Zulässigkeit am konkreten Standort trifft. Sprechhinweis für die Behörde: Verweisen Sie darauf, dass die Verkaufsangabe genehmigungsfrei eine Vorprüfung des Grundstücks nicht 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Folie Verfahrensfreiheit nach Art. 57 BayBO</a:t>
            </a:r>
          </a:p>
        </p:txBody>
      </p:sp>
      <p:sp>
        <p:nvSpPr>
          <p:cNvPr id="3" name="Content Placeholder 2"/>
          <p:cNvSpPr>
            <a:spLocks noGrp="1"/>
          </p:cNvSpPr>
          <p:nvPr>
            <p:ph idx="1"/>
          </p:nvPr>
        </p:nvSpPr>
        <p:spPr/>
        <p:txBody>
          <a:bodyPr/>
          <a:lstStyle/>
          <a:p>
            <a:pPr>
              <a:defRPr sz="1800"/>
            </a:pPr>
            <a:r>
              <a:t>rsetzt. Sprechhinweis für die Nachbarschaft: Erläutern Sie, dass auch ein verfahrensfreier Carport am falschen Standort unzulässig sein kann.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Folie Abstandsflächen nach Art. 6 BayBO</a:t>
            </a:r>
          </a:p>
        </p:txBody>
      </p:sp>
      <p:sp>
        <p:nvSpPr>
          <p:cNvPr id="3" name="Content Placeholder 2"/>
          <p:cNvSpPr>
            <a:spLocks noGrp="1"/>
          </p:cNvSpPr>
          <p:nvPr>
            <p:ph idx="1"/>
          </p:nvPr>
        </p:nvSpPr>
        <p:spPr/>
        <p:txBody>
          <a:bodyPr/>
          <a:lstStyle/>
          <a:p>
            <a:pPr>
              <a:defRPr sz="1800"/>
            </a:pPr>
            <a:r>
              <a:t>Zeichnen Sie einen Carport im Maßstab 1:100 mit einer Bezugslinie zur Grundstücksgrenze. Beschriften Sie drei Werte als waagerechte Pfeile: mittlere Wandhöhe bis 3 Meter, Länge je Grenze bis 9 Meter und Gesamtlänge aller begünstigten Grenzbauten bis 15 Meter. Fügen Sie eine kleine Tabelle zur Dachneigung hinzu: ab 45 Grad zählt ein Drittel der Dachhöhe zur Wandhöhe, ab 70 Grad die volle Dachhöhe, Giebelflächen bis 45 Grad bleiben außen vor. Markieren Sie bereits vorhandene Garage oder Grenzbauten in derselben Farbe, damit die 15-Meter-Summe nachvollziehbar bleibt. Sprechhinweis: Wenn ein Nachbar wissen will, warum der Carport nicht einfach an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Folie Abstandsflächen nach Art. 6 BayBO</a:t>
            </a:r>
          </a:p>
        </p:txBody>
      </p:sp>
      <p:sp>
        <p:nvSpPr>
          <p:cNvPr id="3" name="Content Placeholder 2"/>
          <p:cNvSpPr>
            <a:spLocks noGrp="1"/>
          </p:cNvSpPr>
          <p:nvPr>
            <p:ph idx="1"/>
          </p:nvPr>
        </p:nvSpPr>
        <p:spPr/>
        <p:txBody>
          <a:bodyPr/>
          <a:lstStyle/>
          <a:p>
            <a:pPr>
              <a:defRPr sz="1800"/>
            </a:pPr>
            <a:r>
              <a:t> die Grenze rücken darf, zeigen Sie auf die drei Pfeile und erklären Sie, dass jede Überschreitung die Abstandsfläche neu auslöst.</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Folie Vorgartenregel der Stadt München</a:t>
            </a:r>
          </a:p>
        </p:txBody>
      </p:sp>
      <p:sp>
        <p:nvSpPr>
          <p:cNvPr id="3" name="Content Placeholder 2"/>
          <p:cNvSpPr>
            <a:spLocks noGrp="1"/>
          </p:cNvSpPr>
          <p:nvPr>
            <p:ph idx="1"/>
          </p:nvPr>
        </p:nvSpPr>
        <p:spPr/>
        <p:txBody>
          <a:bodyPr/>
          <a:lstStyle/>
          <a:p>
            <a:pPr>
              <a:defRPr sz="1800"/>
            </a:pPr>
            <a:r>
              <a:t>Visualisieren Sie die Münchner Vorgartenbeschränkung als Karte des Stadtgebiets mit farbigen Zonen: Rot für die Innenbereichslagen, in denen Vorgarten-Carports nach der städtischen Carport-Richtlinie ausgeschlossen sind, also Bereiche innerhalb des Mittleren Rings, Dorfkernen, denkmalgeschützte Ensembles und einheitlich entwickelte Siedlungen wie Reichskleinsiedlungen. Orange für Lagen, in denen eine Befreiung möglich, aber an Bedingungen geknüpft ist. Grün für Bereiche, in denen die Vorgartenregelung erfahrungsgemäß seltener blockiert. Listen Sie die fünf Befreiungsbedingungen als Icons neben der Karte auf: Ein- oder Zweifamilienhaus, Lage a</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Folie Vorgartenregel der Stadt München</a:t>
            </a:r>
          </a:p>
        </p:txBody>
      </p:sp>
      <p:sp>
        <p:nvSpPr>
          <p:cNvPr id="3" name="Content Placeholder 2"/>
          <p:cNvSpPr>
            <a:spLocks noGrp="1"/>
          </p:cNvSpPr>
          <p:nvPr>
            <p:ph idx="1"/>
          </p:nvPr>
        </p:nvSpPr>
        <p:spPr/>
        <p:txBody>
          <a:bodyPr/>
          <a:lstStyle/>
          <a:p>
            <a:pPr>
              <a:defRPr sz="1800"/>
            </a:pPr>
            <a:r>
              <a:t>uf der Zufahrt zu Garage oder Carport, kein notwendiger Stellplatz, transparente Dachkonstruktion, untergeordnete Maß und Gestaltung. Sprechhinweis für die Behörde: Unterstreichen Sie, dass die Entscheidung über eine Befreiung bei der Lokalbaukommission liegt. Sprechhinweis für die Nachbarschaft: Weisen Sie darauf hin, dass die Vorgartenregel kein individuelles Ermessen, sondern eine stadtweit geltende Vorgabe ist.</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Folie Mindestmaße nach § 4 GaStellV</a:t>
            </a:r>
          </a:p>
        </p:txBody>
      </p:sp>
      <p:sp>
        <p:nvSpPr>
          <p:cNvPr id="3" name="Content Placeholder 2"/>
          <p:cNvSpPr>
            <a:spLocks noGrp="1"/>
          </p:cNvSpPr>
          <p:nvPr>
            <p:ph idx="1"/>
          </p:nvPr>
        </p:nvSpPr>
        <p:spPr/>
        <p:txBody>
          <a:bodyPr/>
          <a:lstStyle/>
          <a:p>
            <a:pPr>
              <a:defRPr sz="1800"/>
            </a:pPr>
            <a:r>
              <a:t>Stellen Sie das Fahrzeug als einfache Silhouette in den drei geforderten Mindestbreiten daneben: 2,30 Meter bei freier Längsseite, 2,40 Meter bei einer begrenzten Längsseite und 2,50 Meter bei zwei begrenzten Längsseiten. Darunter notieren Sie die Mindestlänge von 5 Metern und ergänzen Pfeile für Türöffnung, Spiegel und Kofferraum. Gegenüberstellen Sie dieses Mindestmaß als kleines rotes Rechteck und das tatsächlich geplante lichte Maß als größeres grünes Rechteck, damit der Unterschied zwischen rechtlicher Untergrenze und nutzbarem Komfort sofort sichtbar wird. Sprechhinweis für die Nachbarschaft: Erklären Sie, dass die Mindestmaße keine Kom</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Folie Mindestmaße nach § 4 GaStellV</a:t>
            </a:r>
          </a:p>
        </p:txBody>
      </p:sp>
      <p:sp>
        <p:nvSpPr>
          <p:cNvPr id="3" name="Content Placeholder 2"/>
          <p:cNvSpPr>
            <a:spLocks noGrp="1"/>
          </p:cNvSpPr>
          <p:nvPr>
            <p:ph idx="1"/>
          </p:nvPr>
        </p:nvSpPr>
        <p:spPr/>
        <p:txBody>
          <a:bodyPr/>
          <a:lstStyle/>
          <a:p>
            <a:pPr>
              <a:defRPr sz="1800"/>
            </a:pPr>
            <a:r>
              <a:t>fortmaße sind und dass ein breiteres Fahrzeug mehr Bewegungsfläche braucht. Sprechhinweis für die Behörde: Weisen Sie darauf hin, dass Außenmaß und lichtes Maß getrennt zu betrachten sind und dass die lichten Werte in den Plan gehören.</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Folie Standortentscheidung als Entscheidungsbaum</a:t>
            </a:r>
          </a:p>
        </p:txBody>
      </p:sp>
      <p:sp>
        <p:nvSpPr>
          <p:cNvPr id="3" name="Content Placeholder 2"/>
          <p:cNvSpPr>
            <a:spLocks noGrp="1"/>
          </p:cNvSpPr>
          <p:nvPr>
            <p:ph idx="1"/>
          </p:nvPr>
        </p:nvSpPr>
        <p:spPr/>
        <p:txBody>
          <a:bodyPr/>
          <a:lstStyle/>
          <a:p>
            <a:pPr>
              <a:defRPr sz="1800"/>
            </a:pPr>
            <a:r>
              <a:t>Bauen Sie die Standortprüfung als Flussdiagramm auf: Erste Frage liegt der Standort im Vorgarten, zweite Frage greift ein Bebauungsplan mit entgegenstehenden Festsetzungen, dritte Frage halten die Abstandsflächen nach Art. 6 BayBO ein, vierte Frage gilt den Mindestmaßen nach § 4 GaStellV. Jeder Pfad endet mit einem klaren Ampelsymbol und einer kurzen Begründung. So sehen Zuhörer, dass eine Befreiung im Vorgarten zwar denkbar, aber von mehreren Bedingungen gleichzeitig abhängig ist. Sprechhinweis: Wenn ein Zuhörer wissen will, warum die Prüfung so lange dauert, zählen Sie die vier Stationen des Diagramms einmal vor und erklären Sie, dass jede </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Folie Standortentscheidung als Entscheidungsbaum</a:t>
            </a:r>
          </a:p>
        </p:txBody>
      </p:sp>
      <p:sp>
        <p:nvSpPr>
          <p:cNvPr id="3" name="Content Placeholder 2"/>
          <p:cNvSpPr>
            <a:spLocks noGrp="1"/>
          </p:cNvSpPr>
          <p:nvPr>
            <p:ph idx="1"/>
          </p:nvPr>
        </p:nvSpPr>
        <p:spPr/>
        <p:txBody>
          <a:bodyPr/>
          <a:lstStyle/>
          <a:p>
            <a:pPr>
              <a:defRPr sz="1800"/>
            </a:pPr>
            <a:r>
              <a:t>Station eine eigene Quelle hat.</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Verwandte Ratgeber der Hauptseite</a:t>
            </a:r>
          </a:p>
        </p:txBody>
      </p:sp>
      <p:sp>
        <p:nvSpPr>
          <p:cNvPr id="3" name="Content Placeholder 2"/>
          <p:cNvSpPr>
            <a:spLocks noGrp="1"/>
          </p:cNvSpPr>
          <p:nvPr>
            <p:ph idx="1"/>
          </p:nvPr>
        </p:nvSpPr>
        <p:spPr/>
        <p:txBody>
          <a:bodyPr/>
          <a:lstStyle/>
          <a:p>
            <a:r>
              <a:rPr sz="1800">
                <a:hlinkClick r:id="rId2"/>
              </a:rPr>
              <a:t>Carport München | Stellplatz planen &amp; Anfrage senden</a:t>
            </a:r>
          </a:p>
          <a:p>
            <a:r>
              <a:rPr sz="1800">
                <a:hlinkClick r:id="rId3"/>
              </a:rPr>
              <a:t>Carport als mehrfacher Schutz: Lärm, Sicht und Wind rund um den Stellplatz</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