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carport.de/index.html" TargetMode="External"/><Relationship Id="rId3" Type="http://schemas.openxmlformats.org/officeDocument/2006/relationships/hyperlink" Target="https://aws.039carport.de/paket-f734e6dd120b4c1ca4ea24278a686ba3/carport-f-r-wohnmobil-wohnwagen-und-anh-nger-wenn-sonderfahrzeuge-den--ef01a0f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als Treffpunkt am Stellplatz: Folienvorlage für Familienfeiern und Nachbarschaftstreffen</a:t>
            </a:r>
          </a:p>
        </p:txBody>
      </p:sp>
      <p:sp>
        <p:nvSpPr>
          <p:cNvPr id="3" name="Content Placeholder 2"/>
          <p:cNvSpPr>
            <a:spLocks noGrp="1"/>
          </p:cNvSpPr>
          <p:nvPr>
            <p:ph idx="1"/>
          </p:nvPr>
        </p:nvSpPr>
        <p:spPr/>
        <p:txBody>
          <a:bodyPr/>
          <a:lstStyle/>
          <a:p>
            <a:r>
              <a:t>Ein bestehender Carport lässt sich mit mobilen Elementen tageweise zum Treffpunkt machen, ohne dass Dach, Stützen oder Fundament verändert werden. Diese Folienvorlage bündelt Inhalte für eine Vorstellung in Familie, Nachbarschaft oder Verein und trennt klar zwischen der dauerhaften Stellplatzfunktion und der vorübergehenden Eventnutzung. Jede Folie steht für sich, ist aber Teil einer Argumentationskette, die Rücksicht am, Sicherheitsaspekte und bauliche Grenzen sichtbar macht.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 – Ausgangslage und Ziel</a:t>
            </a:r>
          </a:p>
        </p:txBody>
      </p:sp>
      <p:sp>
        <p:nvSpPr>
          <p:cNvPr id="3" name="Content Placeholder 2"/>
          <p:cNvSpPr>
            <a:spLocks noGrp="1"/>
          </p:cNvSpPr>
          <p:nvPr>
            <p:ph idx="1"/>
          </p:nvPr>
        </p:nvSpPr>
        <p:spPr/>
        <p:txBody>
          <a:bodyPr/>
          <a:lstStyle/>
          <a:p>
            <a:pPr>
              <a:defRPr sz="1800"/>
            </a:pPr>
            <a:r>
              <a:t>Inhalt: kurze Beschreibung des bestehenden Carports (Material, Außenmaße, lichte Maße, Dachform, Baujahr); Anlass für die Mehrfachnutzung (Familienfeier, Sommerfest, Nachbarschaftstreffen); ausdrücklicher Hinweis, dass keine bauliche Veränderung geplant ist, sondern nur mobile, aufstellbare und wieder entfernbare Elemente zum Einsatz kommen. Sprechhinweis: Beginnen Sie mit dem Satz, dass die Stellplatzfunktion erhalten bleibt und die Eventnutzung additiv und zeitlich begrenzt erfolgt. Weisen Sie darauf hin, dass Außenmaße aus dem Katalog nicht mit der tatsächlich freien Fläche zwischen den Pfosten übereinstimmen und dass die nutzbare Breite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 – Ausgangslage und Ziel</a:t>
            </a:r>
          </a:p>
        </p:txBody>
      </p:sp>
      <p:sp>
        <p:nvSpPr>
          <p:cNvPr id="3" name="Content Placeholder 2"/>
          <p:cNvSpPr>
            <a:spLocks noGrp="1"/>
          </p:cNvSpPr>
          <p:nvPr>
            <p:ph idx="1"/>
          </p:nvPr>
        </p:nvSpPr>
        <p:spPr/>
        <p:txBody>
          <a:bodyPr/>
          <a:lstStyle/>
          <a:p>
            <a:pPr>
              <a:defRPr sz="1800"/>
            </a:pPr>
            <a:r>
              <a:t>urch Stützen, Fallrohr oder Seitenwand zusätzlich eingeschränkt sein kann. So entsteht ein realistisches Bild der verfügbaren Fläche, bevor Wünsche formuliert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2 – Mehrfachnutzung ohne Umbau</a:t>
            </a:r>
          </a:p>
        </p:txBody>
      </p:sp>
      <p:sp>
        <p:nvSpPr>
          <p:cNvPr id="3" name="Content Placeholder 2"/>
          <p:cNvSpPr>
            <a:spLocks noGrp="1"/>
          </p:cNvSpPr>
          <p:nvPr>
            <p:ph idx="1"/>
          </p:nvPr>
        </p:nvSpPr>
        <p:spPr/>
        <p:txBody>
          <a:bodyPr/>
          <a:lstStyle/>
          <a:p>
            <a:pPr>
              <a:defRPr sz="1800"/>
            </a:pPr>
            <a:r>
              <a:t>Inhalt: Gegenüberstellung von dauerhafter Stellplatzaufgabe und vorübergehender Eventnutzung; tabellarische Auflistung der Elemente, die hinzukommen und wieder entfernt werden (Tische, Bänke, Stehtische, Pavillon als Sonnenschutz, Dekoration, Lautsprecher, Beleuchtung); explizite Nennung dessen, was nicht geändert wird (Dachfläche, Rinne, Fallrohr, Verankerung, Untergrund). Sprechhinweis: Erklären Sie, dass die Zonierung in Fahrzone und Aufenthaltszone rein über die Möblierung und Markierung erfolgt. Wenn ein zweiter Stellplatz gewünscht bleibt, ist die Arbeits- oder Esszone mit gegenüber aufrechtem Sicherheitsabstand so anzuordnen, dass das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2 – Mehrfachnutzung ohne Umbau</a:t>
            </a:r>
          </a:p>
        </p:txBody>
      </p:sp>
      <p:sp>
        <p:nvSpPr>
          <p:cNvPr id="3" name="Content Placeholder 2"/>
          <p:cNvSpPr>
            <a:spLocks noGrp="1"/>
          </p:cNvSpPr>
          <p:nvPr>
            <p:ph idx="1"/>
          </p:nvPr>
        </p:nvSpPr>
        <p:spPr/>
        <p:txBody>
          <a:bodyPr/>
          <a:lstStyle/>
          <a:p>
            <a:pPr>
              <a:defRPr sz="1800"/>
            </a:pPr>
            <a:r>
              <a:t>Ein- und Ausparken nicht zur Kletterpartie wird. Verdeutlichen Sie, dass bereits eine seitliche Wand, ein Fallrohr oder ein Pfosten die nutzbare Breite einengen können, was sich unmittelbar auf die Möblierung auswirkt.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3 – Mobile Möblierung und Boden</a:t>
            </a:r>
          </a:p>
        </p:txBody>
      </p:sp>
      <p:sp>
        <p:nvSpPr>
          <p:cNvPr id="3" name="Content Placeholder 2"/>
          <p:cNvSpPr>
            <a:spLocks noGrp="1"/>
          </p:cNvSpPr>
          <p:nvPr>
            <p:ph idx="1"/>
          </p:nvPr>
        </p:nvSpPr>
        <p:spPr/>
        <p:txBody>
          <a:bodyPr/>
          <a:lstStyle/>
          <a:p>
            <a:pPr>
              <a:defRPr sz="1800"/>
            </a:pPr>
            <a:r>
              <a:t>Inhalt: Auswahl von klappbaren oder leichten Möbeln, die ohne Werkzeug auf- und abgebaut werden können; Hinweis auf rutschhemmende Unterlagen unter Tisch- und Stuhlbeinen, um empfindliche Beläge zu schützen; Schutz des Pflasters oder der Bodenplatte durch auslegbare Teppiche oder Gummimatten, wenn mit Öl, Rotwein oder Feuchtigkeit zu rechnen ist; Lieferservice und Transport als organisatorische Bausteine. Sprechhinweis: Erläutern Sie, dass eine vorhandene Pflasterfläche ein Stellplatzuntergrund, aber nicht automatisch ein geeigneter Ankergrund für Carportstützen ist und dass mobile Möblierung keine Befestigung am Carport selbst erfordert. Wen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3 – Mobile Möblierung und Boden</a:t>
            </a:r>
          </a:p>
        </p:txBody>
      </p:sp>
      <p:sp>
        <p:nvSpPr>
          <p:cNvPr id="3" name="Content Placeholder 2"/>
          <p:cNvSpPr>
            <a:spLocks noGrp="1"/>
          </p:cNvSpPr>
          <p:nvPr>
            <p:ph idx="1"/>
          </p:nvPr>
        </p:nvSpPr>
        <p:spPr/>
        <p:txBody>
          <a:bodyPr/>
          <a:lstStyle/>
          <a:p>
            <a:pPr>
              <a:defRPr sz="1800"/>
            </a:pPr>
            <a:r>
              <a:t>n das Bodengefälle zur Entwässerung hin besteht, achten Sie auf standsichere Tische und kennzeichnen Sie Mulden oder Tiefpunkte, damit sich niemand unbemerkt Wasser ansammelt.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4 – Beleuchtung und Strom</a:t>
            </a:r>
          </a:p>
        </p:txBody>
      </p:sp>
      <p:sp>
        <p:nvSpPr>
          <p:cNvPr id="3" name="Content Placeholder 2"/>
          <p:cNvSpPr>
            <a:spLocks noGrp="1"/>
          </p:cNvSpPr>
          <p:nvPr>
            <p:ph idx="1"/>
          </p:nvPr>
        </p:nvSpPr>
        <p:spPr/>
        <p:txBody>
          <a:bodyPr/>
          <a:lstStyle/>
          <a:p>
            <a:pPr>
              <a:defRPr sz="1800"/>
            </a:pPr>
            <a:r>
              <a:t>Inhalt: Beleuchtung der Fahrzone, der Aufenthaltszone und der Wege zwischen Carport und Hauseingang; Auswahl von warmweißen LED-Leuchten, Akku-Spots oder Lichterketten, die ohne dauerhafte Montage am Tragwerk auskommen; mobile Steckdosenverteilung mit Personenschutzschalter, wenn überhaupt Strom genutzt wird; Abstand zwischen Leuchten und brennbaren Materialien. Sprechhinweis: Weisen Sie darauf hin, dass ein freier Platz für Steckdosen noch keine anschlussfertige Elektrik ist. Kabel, die über die Zufahrt führen, sind eine Stolperstelle und können im Alltag zur Gefahr werden, wenn das Fahrzeug ein- oder ausparkt. Verlegen Sie Kabel deshalb 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4 – Beleuchtung und Strom</a:t>
            </a:r>
          </a:p>
        </p:txBody>
      </p:sp>
      <p:sp>
        <p:nvSpPr>
          <p:cNvPr id="3" name="Content Placeholder 2"/>
          <p:cNvSpPr>
            <a:spLocks noGrp="1"/>
          </p:cNvSpPr>
          <p:nvPr>
            <p:ph idx="1"/>
          </p:nvPr>
        </p:nvSpPr>
        <p:spPr/>
        <p:txBody>
          <a:bodyPr/>
          <a:lstStyle/>
          <a:p>
            <a:pPr>
              <a:defRPr sz="1800"/>
            </a:pPr>
            <a:r>
              <a:t>lang der Hauswand oder unter dem Dachüberstand und niemals durch den Schwenkbereich der Autotüren. Klären Sie vorab, ob die Hausabsicherung die zusätzliche Dauerlast trägt, ohne dass andere Verbraucher ausfallen.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5 – Brandschutz und Sicherheit</a:t>
            </a:r>
          </a:p>
        </p:txBody>
      </p:sp>
      <p:sp>
        <p:nvSpPr>
          <p:cNvPr id="3" name="Content Placeholder 2"/>
          <p:cNvSpPr>
            <a:spLocks noGrp="1"/>
          </p:cNvSpPr>
          <p:nvPr>
            <p:ph idx="1"/>
          </p:nvPr>
        </p:nvSpPr>
        <p:spPr/>
        <p:txBody>
          <a:bodyPr/>
          <a:lstStyle/>
          <a:p>
            <a:pPr>
              <a:defRPr sz="1800"/>
            </a:pPr>
            <a:r>
              <a:t>Inhalt: Brandlast durch Fahrzeug mit Kraftstoff, Reifen und Kunststoffen; mögliche zusätzliche Brandlast durch Holztische, Dekorationsmaterial, Frittiergeräte oder Heizstrahler; Sicherheitsabstand zwischen offener Flamme und Dachhaut, Pfosten oder Rinnen; Standort eines geeigneten Feuerlöschers in erreichbarer Nähe; Fluchtweg über die Zufahrt und über den Hauszugang; keine Lagerung von Getränkekisten oder Verpackungsmaterial unter dem Dach während der Party. Sprechhinweis: Erinnern Sie daran, dass Brandschutz kein separates Thema ist, sondern in die gleiche Vorprüfung wie Standort und Maße gehört. Erklären Sie, dass Notfallfahrzeuge mehr Raum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5 – Brandschutz und Sicherheit</a:t>
            </a:r>
          </a:p>
        </p:txBody>
      </p:sp>
      <p:sp>
        <p:nvSpPr>
          <p:cNvPr id="3" name="Content Placeholder 2"/>
          <p:cNvSpPr>
            <a:spLocks noGrp="1"/>
          </p:cNvSpPr>
          <p:nvPr>
            <p:ph idx="1"/>
          </p:nvPr>
        </p:nvSpPr>
        <p:spPr/>
        <p:txBody>
          <a:bodyPr/>
          <a:lstStyle/>
          <a:p>
            <a:pPr>
              <a:defRPr sz="1800"/>
            </a:pPr>
            <a:r>
              <a:t> brauchen als ein Pkw und dass die Zufahrt deshalb auch während der Veranstaltung frei bleiben muss. Wenn ein Grill zum Einsatz kommt, gehört dieser mit ausreichendem Abstand zum Carport aufgestellt, nicht unter das Dach.</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6 – Rücksicht auf Nachbarn</a:t>
            </a:r>
          </a:p>
        </p:txBody>
      </p:sp>
      <p:sp>
        <p:nvSpPr>
          <p:cNvPr id="3" name="Content Placeholder 2"/>
          <p:cNvSpPr>
            <a:spLocks noGrp="1"/>
          </p:cNvSpPr>
          <p:nvPr>
            <p:ph idx="1"/>
          </p:nvPr>
        </p:nvSpPr>
        <p:spPr/>
        <p:txBody>
          <a:bodyPr/>
          <a:lstStyle/>
          <a:p>
            <a:pPr>
              <a:defRPr sz="1800"/>
            </a:pPr>
            <a:r>
              <a:t>Inhalt: Sichtweite des Carports von der Straße, vom Nachbargrundstück und von gegenüberliegenden Fenstern; Lautstärke, Musik und Ruhezeiten; Beleuchtung, die nicht in Nachbarfenster strahlt; Mitnutzung der Zufahrt, falls diese über gemeinsames Eigentum führt; Parkplätze für Gäste im öffentlichen Raum oder auf der eigenen Zufahrt. Sprechhinweis: Formulieren Sie bewusst, dass die Nachbarschaft nicht über den Carport, sondern über die geplante Veranstaltung informiert wird. Eine kurze schriftliche Ankündigung mit Datum, geplanter Dauer und Ansprechperson wirkt mehr als jede noch so gute Folie. Verweisen Sie darauf, dass die Sichtachse vom Nachba</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6 – Rücksicht auf Nachbarn</a:t>
            </a:r>
          </a:p>
        </p:txBody>
      </p:sp>
      <p:sp>
        <p:nvSpPr>
          <p:cNvPr id="3" name="Content Placeholder 2"/>
          <p:cNvSpPr>
            <a:spLocks noGrp="1"/>
          </p:cNvSpPr>
          <p:nvPr>
            <p:ph idx="1"/>
          </p:nvPr>
        </p:nvSpPr>
        <p:spPr/>
        <p:txBody>
          <a:bodyPr/>
          <a:lstStyle/>
          <a:p>
            <a:pPr>
              <a:defRPr sz="1800"/>
            </a:pPr>
            <a:r>
              <a:t>rgrundstück auf den Carport sich auch ohne bauliche Veränderung verschiebt, wenn mit Partybeleuchtung, Luftballons oder Transparenten gearbeitet wird. Eine rechtzeitige Abstimmung beugt Konflikten vor.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7 – Vergleich: regelmäßige Eventnutzung ja oder nein</a:t>
            </a:r>
          </a:p>
        </p:txBody>
      </p:sp>
      <p:sp>
        <p:nvSpPr>
          <p:cNvPr id="3" name="Content Placeholder 2"/>
          <p:cNvSpPr>
            <a:spLocks noGrp="1"/>
          </p:cNvSpPr>
          <p:nvPr>
            <p:ph idx="1"/>
          </p:nvPr>
        </p:nvSpPr>
        <p:spPr/>
        <p:txBody>
          <a:bodyPr/>
          <a:lstStyle/>
          <a:p>
            <a:pPr>
              <a:defRPr sz="1800"/>
            </a:pPr>
            <a:r>
              <a:t>Inhalt: zwei Spalten nebeneinander; linke Spalte listet Vorteile einer regelmäßigen Eventnutzung (soziale Funktion des Grundstücks, Belebung der Nachbarschaft, Mehrwert des Carports als Treffpunkt); rechte Spalte listet Nachteile (höhere Brandlast, häufigerer Verschleiß am Belag, Parkraumkonflikte, Lärmbelastung, Sichtbehinderung für Anwohner); ausdrückliche Aufforderung, vor einer regelmäßigen Nutzung die Hausordnung, Mietvertrag oder Eigentümergemeinschaft zu prüfen. Sprechhinweis: Eröffnen Sie die Folie mit dem Hinweis, dass die Aufzählung keine Wertung enthält, sondern die Entscheidungsgrundlage erweitert. Erklären Sie, dass eine regelmäß</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7 – Vergleich: regelmäßige Eventnutzung ja oder nein</a:t>
            </a:r>
          </a:p>
        </p:txBody>
      </p:sp>
      <p:sp>
        <p:nvSpPr>
          <p:cNvPr id="3" name="Content Placeholder 2"/>
          <p:cNvSpPr>
            <a:spLocks noGrp="1"/>
          </p:cNvSpPr>
          <p:nvPr>
            <p:ph idx="1"/>
          </p:nvPr>
        </p:nvSpPr>
        <p:spPr/>
        <p:txBody>
          <a:bodyPr/>
          <a:lstStyle/>
          <a:p>
            <a:pPr>
              <a:defRPr sz="1800"/>
            </a:pPr>
            <a:r>
              <a:t>ige Nutzung erst dann sinnvoll ist, wenn Ablauf, Sicherheit und Nachbarschaftsakzeptanz gleichermaßen geklärt sind. Wenn ein Punkt offen bleibt, sollte er vor dem ersten größeren Treffen mit den Betroffenen besprochen werden, nicht erst danach.</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8 – Sprechhinweise für die Vorstellung</a:t>
            </a:r>
          </a:p>
        </p:txBody>
      </p:sp>
      <p:sp>
        <p:nvSpPr>
          <p:cNvPr id="3" name="Content Placeholder 2"/>
          <p:cNvSpPr>
            <a:spLocks noGrp="1"/>
          </p:cNvSpPr>
          <p:nvPr>
            <p:ph idx="1"/>
          </p:nvPr>
        </p:nvSpPr>
        <p:spPr/>
        <p:txBody>
          <a:bodyPr/>
          <a:lstStyle/>
          <a:p>
            <a:pPr>
              <a:defRPr sz="1800"/>
            </a:pPr>
            <a:r>
              <a:t>Inhalt: vorbereitete Sätze für Begrüßung, Überleitung zwischen den Folien und Schluss; Hinweise auf Sprechpausen, in denen Rückfragen aufgenommen werden; Hinweis, dass unbekannte Punkte ausdrücklich offen bleiben dürfen und nicht durch Annahmen ersetzt werden sollten; Zusammenfassung mit den drei wichtigsten Botschaften (kein Umbau, mobile Elemente, Rücksicht auf Nachbarn und Sicherheit). Sprechhinweis: Üben Sie die Vorstellung vorher einmal in voller Länge, damit Wechsel zwischen Folien und Sprechtext flüssig gelingen. Halten Sie die Folien visuell ruhig: ein Bild pro Folie, wenige Stichpunkte, keine Tabellenwände. Wenn jemand kritische Frag</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8 – Sprechhinweise für die Vorstellung</a:t>
            </a:r>
          </a:p>
        </p:txBody>
      </p:sp>
      <p:sp>
        <p:nvSpPr>
          <p:cNvPr id="3" name="Content Placeholder 2"/>
          <p:cNvSpPr>
            <a:spLocks noGrp="1"/>
          </p:cNvSpPr>
          <p:nvPr>
            <p:ph idx="1"/>
          </p:nvPr>
        </p:nvSpPr>
        <p:spPr/>
        <p:txBody>
          <a:bodyPr/>
          <a:lstStyle/>
          <a:p>
            <a:pPr>
              <a:defRPr sz="1800"/>
            </a:pPr>
            <a:r>
              <a:t>en stellt, antworten Sie zuerst mit der zugrunde liegenden Sorge und erst danach mit der geplanten Lösung.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 im Überblick</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für Wohnmobil, Wohnwagen und Anhänger: Wenn Sonderfahrzeuge den Stellplatz bestimmen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